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5"/>
  </p:notesMasterIdLst>
  <p:sldIdLst>
    <p:sldId id="256" r:id="rId2"/>
    <p:sldId id="257" r:id="rId3"/>
    <p:sldId id="258" r:id="rId4"/>
    <p:sldId id="272" r:id="rId5"/>
    <p:sldId id="260" r:id="rId6"/>
    <p:sldId id="261" r:id="rId7"/>
    <p:sldId id="262" r:id="rId8"/>
    <p:sldId id="263" r:id="rId9"/>
    <p:sldId id="264" r:id="rId10"/>
    <p:sldId id="278" r:id="rId11"/>
    <p:sldId id="265" r:id="rId12"/>
    <p:sldId id="266" r:id="rId13"/>
    <p:sldId id="267" r:id="rId14"/>
    <p:sldId id="268" r:id="rId15"/>
    <p:sldId id="270" r:id="rId16"/>
    <p:sldId id="269" r:id="rId17"/>
    <p:sldId id="271" r:id="rId18"/>
    <p:sldId id="273" r:id="rId19"/>
    <p:sldId id="279" r:id="rId20"/>
    <p:sldId id="280" r:id="rId21"/>
    <p:sldId id="274" r:id="rId22"/>
    <p:sldId id="281" r:id="rId23"/>
    <p:sldId id="27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W" initials="AW" lastIdx="1" clrIdx="0">
    <p:extLst/>
  </p:cmAuthor>
  <p:cmAuthor id="2" name="mlarmon" initials="m"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3399FF"/>
    <a:srgbClr val="262673"/>
    <a:srgbClr val="FFCC66"/>
    <a:srgbClr val="996600"/>
    <a:srgbClr val="007AD6"/>
    <a:srgbClr val="000000"/>
    <a:srgbClr val="2058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95" autoAdjust="0"/>
    <p:restoredTop sz="74296" autoAdjust="0"/>
  </p:normalViewPr>
  <p:slideViewPr>
    <p:cSldViewPr>
      <p:cViewPr varScale="1">
        <p:scale>
          <a:sx n="51" d="100"/>
          <a:sy n="51" d="100"/>
        </p:scale>
        <p:origin x="2016"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548" y="24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9EC007A-6E17-4BE3-83F4-123CCA4290EB}" type="slidenum">
              <a:rPr lang="en-US" altLang="en-US"/>
              <a:pPr>
                <a:defRPr/>
              </a:pPr>
              <a:t>‹#›</a:t>
            </a:fld>
            <a:endParaRPr lang="en-US" altLang="en-US" dirty="0"/>
          </a:p>
        </p:txBody>
      </p:sp>
    </p:spTree>
    <p:extLst>
      <p:ext uri="{BB962C8B-B14F-4D97-AF65-F5344CB8AC3E}">
        <p14:creationId xmlns:p14="http://schemas.microsoft.com/office/powerpoint/2010/main" val="16810714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j-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55F8BC1-6A1F-4974-A9E4-51D2C34F9CCD}" type="slidenum">
              <a:rPr lang="en-US" altLang="en-US"/>
              <a:pPr/>
              <a:t>1</a:t>
            </a:fld>
            <a:endParaRPr lang="en-US"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chapter begins with the simple version of the AE model: that of a closed, private economy. The equilibrium GDP is determined and multiplier effects are briefly reviewed. The simplified “closed” economy is then “opened” to show how it would be affected by exports and imports. Government spending and taxes are brought into the model to include the “public” aspects of the system. The price level is assumed constant in this chapter unless stated otherwise, so the focus is on real GDP.</a:t>
            </a:r>
          </a:p>
          <a:p>
            <a:pPr eaLnBrk="1" hangingPunct="1"/>
            <a:endParaRPr lang="en-US" altLang="en-US" dirty="0"/>
          </a:p>
        </p:txBody>
      </p:sp>
    </p:spTree>
    <p:extLst>
      <p:ext uri="{BB962C8B-B14F-4D97-AF65-F5344CB8AC3E}">
        <p14:creationId xmlns:p14="http://schemas.microsoft.com/office/powerpoint/2010/main" val="2038992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73FF162-8AA3-40B2-9DB5-57177AB09723}" type="slidenum">
              <a:rPr lang="en-US" altLang="en-US"/>
              <a:pPr/>
              <a:t>10</a:t>
            </a:fld>
            <a:endParaRPr lang="en-US" altLang="en-US" dirty="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illustrates the impact of net exports and equilibrium GDP. Positive net exports, such as that shown by the net export schedule X</a:t>
            </a:r>
            <a:r>
              <a:rPr lang="en-US" altLang="en-US" baseline="-25000" dirty="0"/>
              <a:t>n1</a:t>
            </a:r>
            <a:r>
              <a:rPr lang="en-US" altLang="en-US" dirty="0"/>
              <a:t> in (b), elevate the aggregate expenditures schedule in (a) from the closed-economy level of C + I</a:t>
            </a:r>
            <a:r>
              <a:rPr lang="en-US" altLang="en-US" baseline="-25000" dirty="0"/>
              <a:t>g</a:t>
            </a:r>
            <a:r>
              <a:rPr lang="en-US" altLang="en-US" dirty="0"/>
              <a:t> to the open-economy level of C + I</a:t>
            </a:r>
            <a:r>
              <a:rPr lang="en-US" altLang="en-US" baseline="-25000" dirty="0"/>
              <a:t>g</a:t>
            </a:r>
            <a:r>
              <a:rPr lang="en-US" altLang="en-US" dirty="0"/>
              <a:t> + X</a:t>
            </a:r>
            <a:r>
              <a:rPr lang="en-US" altLang="en-US" baseline="-25000" dirty="0"/>
              <a:t>n1</a:t>
            </a:r>
            <a:r>
              <a:rPr lang="en-US" altLang="en-US" dirty="0"/>
              <a:t>. Negative net exports, such as that depicted by the net export schedule X</a:t>
            </a:r>
            <a:r>
              <a:rPr lang="en-US" altLang="en-US" baseline="-25000" dirty="0"/>
              <a:t>n2</a:t>
            </a:r>
            <a:r>
              <a:rPr lang="en-US" altLang="en-US" dirty="0"/>
              <a:t> in (b), lower the aggregate expenditures schedule in (a) from the closed-economy level of C + I</a:t>
            </a:r>
            <a:r>
              <a:rPr lang="en-US" altLang="en-US" baseline="-25000" dirty="0"/>
              <a:t>g</a:t>
            </a:r>
            <a:r>
              <a:rPr lang="en-US" altLang="en-US" dirty="0"/>
              <a:t> to the open-economy level of C + I</a:t>
            </a:r>
            <a:r>
              <a:rPr lang="en-US" altLang="en-US" baseline="-25000" dirty="0"/>
              <a:t>g </a:t>
            </a:r>
            <a:r>
              <a:rPr lang="en-US" altLang="en-US" dirty="0"/>
              <a:t>+ X</a:t>
            </a:r>
            <a:r>
              <a:rPr lang="en-US" altLang="en-US" baseline="-25000" dirty="0"/>
              <a:t>n2</a:t>
            </a:r>
            <a:r>
              <a:rPr lang="en-US" altLang="en-US" dirty="0"/>
              <a:t>.</a:t>
            </a:r>
          </a:p>
        </p:txBody>
      </p:sp>
    </p:spTree>
    <p:extLst>
      <p:ext uri="{BB962C8B-B14F-4D97-AF65-F5344CB8AC3E}">
        <p14:creationId xmlns:p14="http://schemas.microsoft.com/office/powerpoint/2010/main" val="4194777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1894974-633B-4471-B168-A1BB17FCA2D7}" type="slidenum">
              <a:rPr lang="en-US" altLang="en-US"/>
              <a:pPr/>
              <a:t>11</a:t>
            </a:fld>
            <a:endParaRPr lang="en-US" alt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Prosperity abroad generally raises our exports and transfers some of their prosperity to us. (Conversely, a recession abroad has the reverse effect.)</a:t>
            </a:r>
          </a:p>
          <a:p>
            <a:pPr>
              <a:spcBef>
                <a:spcPct val="0"/>
              </a:spcBef>
            </a:pPr>
            <a:r>
              <a:rPr lang="en-US" altLang="en-US" dirty="0"/>
              <a:t>Depreciation of the dollar lowers the cost of American goods to foreigners and encourages exports from the U.S., while discouraging the purchase of imports in the U.S. This could lead to higher real GDP or to inflation, depending on the domestic employment situation. Appreciation of the dollar could have the opposite impact.</a:t>
            </a:r>
          </a:p>
          <a:p>
            <a:pPr eaLnBrk="1" hangingPunct="1"/>
            <a:r>
              <a:rPr lang="en-US" altLang="en-US" dirty="0"/>
              <a:t>Tariffs on U.S. products may reduce our exports and depress our economy, causing us to retaliate and worsen the situation. For example, trade barriers in the 1930s contributed to the Great Depression.</a:t>
            </a:r>
          </a:p>
        </p:txBody>
      </p:sp>
    </p:spTree>
    <p:extLst>
      <p:ext uri="{BB962C8B-B14F-4D97-AF65-F5344CB8AC3E}">
        <p14:creationId xmlns:p14="http://schemas.microsoft.com/office/powerpoint/2010/main" val="2769758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0B459A2-5FE2-4ED4-9A46-FB802A22AF2C}" type="slidenum">
              <a:rPr lang="en-US" altLang="en-US"/>
              <a:pPr/>
              <a:t>12</a:t>
            </a:fld>
            <a:endParaRPr lang="en-US" altLang="en-US" dirty="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Global Perspective shows the net exports of goods for selected nations in 2015. Some nations, such as China and Germany, have positive net exports, meaning they export more than they import, while other countries, such as the United States and the United Kingdom, have negative net exports.</a:t>
            </a:r>
            <a:endParaRPr lang="en-US" altLang="en-US" i="1" dirty="0"/>
          </a:p>
        </p:txBody>
      </p:sp>
    </p:spTree>
    <p:extLst>
      <p:ext uri="{BB962C8B-B14F-4D97-AF65-F5344CB8AC3E}">
        <p14:creationId xmlns:p14="http://schemas.microsoft.com/office/powerpoint/2010/main" val="36996910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CE86661-2E6B-4FE4-984C-0F3A3B55F9E1}" type="slidenum">
              <a:rPr lang="en-US" altLang="en-US"/>
              <a:pPr/>
              <a:t>13</a:t>
            </a:fld>
            <a:endParaRPr lang="en-US" altLang="en-US"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Simplifying assumptions are helpful for clarity when we include the government sector in our analysis. We simplified investment and net export schedules that are used by assuming that they are independent of the level of current GDP. We assume government purchases do not impact private spending schedules. We assume that net tax revenues are derived entirely from personal taxes so that GDP, NI, and PI remain equal. DI is PI minus net personal taxes. We assume tax collections are a constant amount and independent of the GDP level (a </a:t>
            </a:r>
            <a:r>
              <a:rPr lang="en-US" altLang="en-US" i="1" dirty="0"/>
              <a:t>lump-sum tax</a:t>
            </a:r>
            <a:r>
              <a:rPr lang="en-US" altLang="en-US" dirty="0"/>
              <a:t>). An increase in taxes has an indirect effect on aggregate expenditures because taxes reduce disposable incomes first, and then C falls by the amount of the tax times the MPC. With the addition of government to aggregate expenditures, the economy is now a mixed, open economy.</a:t>
            </a:r>
          </a:p>
        </p:txBody>
      </p:sp>
    </p:spTree>
    <p:extLst>
      <p:ext uri="{BB962C8B-B14F-4D97-AF65-F5344CB8AC3E}">
        <p14:creationId xmlns:p14="http://schemas.microsoft.com/office/powerpoint/2010/main" val="4093733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92B03C3-E308-433A-A959-FDC8466C549B}" type="slidenum">
              <a:rPr lang="en-US" altLang="en-US"/>
              <a:pPr/>
              <a:t>14</a:t>
            </a:fld>
            <a:endParaRPr lang="en-US" altLang="en-US" dirty="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table shows the impact of government purchases on equilibrium GDP. Before adding government purchases, equilibrium GDP had been at $470. Now with government purchases, equilibrium GDP rises to $550, implying a multiplier effect since the rise in GDP is greater than the $20 billion in additional aggregate expenditures.</a:t>
            </a:r>
          </a:p>
        </p:txBody>
      </p:sp>
    </p:spTree>
    <p:extLst>
      <p:ext uri="{BB962C8B-B14F-4D97-AF65-F5344CB8AC3E}">
        <p14:creationId xmlns:p14="http://schemas.microsoft.com/office/powerpoint/2010/main" val="458984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EC686F2-09F7-4FE5-8674-936986CF079F}" type="slidenum">
              <a:rPr lang="en-US" altLang="en-US"/>
              <a:pPr/>
              <a:t>15</a:t>
            </a:fld>
            <a:endParaRPr lang="en-US" alt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illustrates the impact of government spending on equilibrium GDP. The addition of government expenditures, G, to our analysis raises the aggregate expenditures (C + I</a:t>
            </a:r>
            <a:r>
              <a:rPr lang="en-US" altLang="en-US" baseline="-25000" dirty="0"/>
              <a:t>g</a:t>
            </a:r>
            <a:r>
              <a:rPr lang="en-US" altLang="en-US" dirty="0"/>
              <a:t> + X</a:t>
            </a:r>
            <a:r>
              <a:rPr lang="en-US" altLang="en-US" baseline="-25000" dirty="0"/>
              <a:t>n</a:t>
            </a:r>
            <a:r>
              <a:rPr lang="en-US" altLang="en-US" dirty="0"/>
              <a:t> + G) schedule and increases the equilibrium level of GDP, as would an increase in C, I</a:t>
            </a:r>
            <a:r>
              <a:rPr lang="en-US" altLang="en-US" baseline="-25000" dirty="0"/>
              <a:t>g</a:t>
            </a:r>
            <a:r>
              <a:rPr lang="en-US" altLang="en-US" dirty="0"/>
              <a:t>, or X</a:t>
            </a:r>
            <a:r>
              <a:rPr lang="en-US" altLang="en-US" baseline="-25000" dirty="0"/>
              <a:t>n</a:t>
            </a:r>
            <a:r>
              <a:rPr lang="en-US" altLang="en-US" dirty="0"/>
              <a:t>. The multiplier is again 4 (80 divided by 20).</a:t>
            </a:r>
          </a:p>
        </p:txBody>
      </p:sp>
    </p:spTree>
    <p:extLst>
      <p:ext uri="{BB962C8B-B14F-4D97-AF65-F5344CB8AC3E}">
        <p14:creationId xmlns:p14="http://schemas.microsoft.com/office/powerpoint/2010/main" val="1986188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C494316-CBBD-42EB-9B73-E4C3274216BB}" type="slidenum">
              <a:rPr lang="en-US" altLang="en-US"/>
              <a:pPr/>
              <a:t>16</a:t>
            </a:fld>
            <a:endParaRPr lang="en-US" alt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table shows the determination of the equilibrium levels of employment, output, and income with the private sector and taxes. With taxes of $20 billion at all levels of GDP, equilibrium GDP falls from $550 to $490. Again, we can see that there is a multiplier effect. The multiplier = 60 divided by 15 = 4.</a:t>
            </a:r>
          </a:p>
        </p:txBody>
      </p:sp>
    </p:spTree>
    <p:extLst>
      <p:ext uri="{BB962C8B-B14F-4D97-AF65-F5344CB8AC3E}">
        <p14:creationId xmlns:p14="http://schemas.microsoft.com/office/powerpoint/2010/main" val="299176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3DD01A4-7E94-459F-87CC-D525E27EB13F}" type="slidenum">
              <a:rPr lang="en-US" altLang="en-US"/>
              <a:pPr/>
              <a:t>17</a:t>
            </a:fld>
            <a:endParaRPr lang="en-US" altLang="en-US"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This figure reflects the impact of taxes on equilibrium GDP. If the MPC is .75, the $20 billion of taxes will lower the consumption schedule by $15 (20 x .75) billion and cause a $60 billion decline in the equilibrium GDP. In the open economy with government, equilibrium GDP occurs where C</a:t>
            </a:r>
            <a:r>
              <a:rPr lang="en-US" altLang="en-US" baseline="-25000" dirty="0"/>
              <a:t>a</a:t>
            </a:r>
            <a:r>
              <a:rPr lang="en-US" altLang="en-US" dirty="0"/>
              <a:t> (after-tax income) + I</a:t>
            </a:r>
            <a:r>
              <a:rPr lang="en-US" altLang="en-US" baseline="-25000" dirty="0"/>
              <a:t>g</a:t>
            </a:r>
            <a:r>
              <a:rPr lang="en-US" altLang="en-US" dirty="0"/>
              <a:t> + X</a:t>
            </a:r>
            <a:r>
              <a:rPr lang="en-US" altLang="en-US" baseline="-25000" dirty="0"/>
              <a:t>n</a:t>
            </a:r>
            <a:r>
              <a:rPr lang="en-US" altLang="en-US" dirty="0"/>
              <a:t> + G = GDP. Here, that equilibrium is $490 billion.</a:t>
            </a:r>
          </a:p>
        </p:txBody>
      </p:sp>
    </p:spTree>
    <p:extLst>
      <p:ext uri="{BB962C8B-B14F-4D97-AF65-F5344CB8AC3E}">
        <p14:creationId xmlns:p14="http://schemas.microsoft.com/office/powerpoint/2010/main" val="15678208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34B22E0-838C-44B4-BC5E-BA8D8CCD48D5}" type="slidenum">
              <a:rPr lang="en-US" altLang="en-US"/>
              <a:pPr/>
              <a:t>18</a:t>
            </a:fld>
            <a:endParaRPr lang="en-US" altLang="en-US"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Expenditure gaps arise because equilibrium GDP and real GDP do not always match. A recessionary expenditure gap exists when aggregate expenditures fall short of full-employment GDP. Output falls and unemployment rises.</a:t>
            </a:r>
          </a:p>
          <a:p>
            <a:pPr eaLnBrk="1" hangingPunct="1"/>
            <a:r>
              <a:rPr lang="en-US" altLang="en-US" dirty="0"/>
              <a:t>An inflationary expenditure gap exists when aggregate expenditures exceed full-employment GDP. In this model, if output can’t expand, pure demand-pull inflation will occur.</a:t>
            </a:r>
          </a:p>
          <a:p>
            <a:pPr eaLnBrk="1" hangingPunct="1"/>
            <a:r>
              <a:rPr lang="en-US" altLang="en-US" dirty="0"/>
              <a:t>See next two slides for graphical representation.</a:t>
            </a:r>
          </a:p>
        </p:txBody>
      </p:sp>
    </p:spTree>
    <p:extLst>
      <p:ext uri="{BB962C8B-B14F-4D97-AF65-F5344CB8AC3E}">
        <p14:creationId xmlns:p14="http://schemas.microsoft.com/office/powerpoint/2010/main" val="3039964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25648FF-AD50-4EB0-94F6-64C65AC1ED84}" type="slidenum">
              <a:rPr lang="en-US" altLang="en-US"/>
              <a:pPr/>
              <a:t>19</a:t>
            </a:fld>
            <a:endParaRPr lang="en-US" altLang="en-US"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graph shows the recessionary expenditure gap. The equilibrium and full-employment GDPs may not coincide. A recessionary expenditure gap is the amount by which aggregate expenditures at the full-employment GDP fall short of those needed to achieve the full-employment GDP. Here, the $5 billion recessionary expenditure gap causes a $20 billion negative GDP gap. </a:t>
            </a:r>
          </a:p>
          <a:p>
            <a:r>
              <a:rPr lang="en-US" altLang="en-US" dirty="0"/>
              <a:t>See the next slide for the graph of the inflationary expenditure gap.</a:t>
            </a:r>
          </a:p>
        </p:txBody>
      </p:sp>
    </p:spTree>
    <p:extLst>
      <p:ext uri="{BB962C8B-B14F-4D97-AF65-F5344CB8AC3E}">
        <p14:creationId xmlns:p14="http://schemas.microsoft.com/office/powerpoint/2010/main" val="3753247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5CCCF5F-F3E2-4316-8B9B-9B940D95A728}" type="slidenum">
              <a:rPr lang="en-US" altLang="en-US"/>
              <a:pPr/>
              <a:t>2</a:t>
            </a:fld>
            <a:endParaRPr lang="en-US" altLang="en-US" dirty="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Keynes developed this model during the depression of the 1930s and it can help explain how modern economies adjust to economic shocks. This is used today to provide insight regarding current economic conditions. Government is ignored, so the economy just consists of the private sector: households and businesses. Assume a “closed economy”, one with no international trade. Although both households and businesses save, we assume here that all saving is personal. With no government or foreign trade, GDP, national income (NI), personal income (PI), and disposable income (DI) are all the same.</a:t>
            </a:r>
          </a:p>
        </p:txBody>
      </p:sp>
    </p:spTree>
    <p:extLst>
      <p:ext uri="{BB962C8B-B14F-4D97-AF65-F5344CB8AC3E}">
        <p14:creationId xmlns:p14="http://schemas.microsoft.com/office/powerpoint/2010/main" val="83998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9670F0E-DC45-4EB0-87A4-61A95FF5EB6C}" type="slidenum">
              <a:rPr lang="en-US" altLang="en-US"/>
              <a:pPr/>
              <a:t>20</a:t>
            </a:fld>
            <a:endParaRPr lang="en-US" alt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graph shows the inflationary expenditure gap. The equilibrium and full-employment GDPs may not coincide. An inflationary expenditure gap is the amount by which aggregate expenditures at the full-employment GDP exceed those just sufficient to achieve the full-employment GDP. Here, the inflationary expenditure gap is $5 billion; this overspending produces demand-pull inflation.</a:t>
            </a:r>
          </a:p>
        </p:txBody>
      </p:sp>
    </p:spTree>
    <p:extLst>
      <p:ext uri="{BB962C8B-B14F-4D97-AF65-F5344CB8AC3E}">
        <p14:creationId xmlns:p14="http://schemas.microsoft.com/office/powerpoint/2010/main" val="22332556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438E2F5-27B2-4DB3-9CAD-F4AA75520F21}" type="slidenum">
              <a:rPr lang="en-US" altLang="en-US"/>
              <a:pPr/>
              <a:t>21</a:t>
            </a:fld>
            <a:endParaRPr lang="en-US" altLang="en-US"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recession of 2007 to 2009 was the worst recession since the Great Depression. Real GDP declined and unemployment jumped above 10 percent.</a:t>
            </a:r>
          </a:p>
        </p:txBody>
      </p:sp>
    </p:spTree>
    <p:extLst>
      <p:ext uri="{BB962C8B-B14F-4D97-AF65-F5344CB8AC3E}">
        <p14:creationId xmlns:p14="http://schemas.microsoft.com/office/powerpoint/2010/main" val="41971775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885AAE8-52D6-435A-B7CF-93CFAD9F2D94}" type="slidenum">
              <a:rPr lang="en-US" altLang="en-US"/>
              <a:pPr/>
              <a:t>22</a:t>
            </a:fld>
            <a:endParaRPr lang="en-US" altLang="en-US"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 2008 and 2009 the Federal government used Keynesian economics to try to end the recession. The idea was to increase aggregate expenditures, eliminating the recessionary expenditure gap and bring the economy to full-employment GDP.</a:t>
            </a:r>
          </a:p>
        </p:txBody>
      </p:sp>
    </p:spTree>
    <p:extLst>
      <p:ext uri="{BB962C8B-B14F-4D97-AF65-F5344CB8AC3E}">
        <p14:creationId xmlns:p14="http://schemas.microsoft.com/office/powerpoint/2010/main" val="8367993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5027A2F-FF96-4A95-BD74-6446545A3814}" type="slidenum">
              <a:rPr lang="en-US" altLang="en-US"/>
              <a:pPr/>
              <a:t>23</a:t>
            </a:fld>
            <a:endParaRPr lang="en-US" altLang="en-US"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685800" y="4114800"/>
            <a:ext cx="5486400" cy="5029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Until the Great Depression of the 1930s, most economists going back to Adam Smith had believed that a market system would ensure full employment of the economy’s resources except for temporary, short-term upheavals. If there were deviations, they would be self-correcting. A slump in output and employment would reduce prices, which would increase consumer spending; it would lower wages, which would increase employment again; and it would lower interest rates, which would expand investment spending.</a:t>
            </a:r>
          </a:p>
          <a:p>
            <a:r>
              <a:rPr lang="en-US" altLang="en-US" dirty="0"/>
              <a:t>Say’s law, attributed to the French economist J. B. Say in the early 1800s, summarized the view in a few words: “Supply creates its own demand.” Say’s law is easiest to understand in terms of barter. The woodworker produces furniture in order to trade for other needed products and services. All of the products would be traded for something, or else there would be no need to make them. Thus, supply creates its own demand.</a:t>
            </a:r>
          </a:p>
          <a:p>
            <a:pPr>
              <a:spcBef>
                <a:spcPct val="0"/>
              </a:spcBef>
            </a:pPr>
            <a:r>
              <a:rPr lang="en-US" altLang="en-US" dirty="0"/>
              <a:t>The Great Depression of the 1930s was worldwide. GDP fell by 40 percent in the U.S. and the unemployment rate rose to nearly 25 percent (when most families had only one breadwinner). The Depression seemed to refute the classical idea that markets were self-correcting and would provide full employment.</a:t>
            </a:r>
          </a:p>
          <a:p>
            <a:pPr>
              <a:spcBef>
                <a:spcPct val="0"/>
              </a:spcBef>
            </a:pPr>
            <a:r>
              <a:rPr lang="en-US" altLang="en-US" dirty="0"/>
              <a:t>In 1936 John Maynard Keynes, in his </a:t>
            </a:r>
            <a:r>
              <a:rPr lang="en-US" altLang="en-US" i="1" dirty="0"/>
              <a:t>General Theory of Employment, Interest, and Money,</a:t>
            </a:r>
            <a:r>
              <a:rPr lang="en-US" altLang="en-US" dirty="0"/>
              <a:t> provided an alternative to classical theory, which helped explain periods of recession. Not all income is always spent, contrary to Say’s law. Producers may respond to unsold inventories by reducing output rather than cutting prices.</a:t>
            </a:r>
          </a:p>
          <a:p>
            <a:pPr>
              <a:spcBef>
                <a:spcPct val="0"/>
              </a:spcBef>
            </a:pPr>
            <a:r>
              <a:rPr lang="en-US" altLang="en-US" dirty="0"/>
              <a:t>A recession or depression could follow this decline in employment and incomes.</a:t>
            </a:r>
          </a:p>
          <a:p>
            <a:pPr>
              <a:spcBef>
                <a:spcPct val="0"/>
              </a:spcBef>
            </a:pPr>
            <a:r>
              <a:rPr lang="en-US" altLang="en-US" dirty="0"/>
              <a:t>The modern aggregate expenditures model is based on Keynesian economics or the ideas that have arisen from Keynes and his followers since. It is based on the idea that saving and investment decisions may not be coordinated, and prices and wages are not very flexible downward. Internal market forces can therefore cause depressions and government should play an active role in stabilizing the economy.</a:t>
            </a:r>
          </a:p>
          <a:p>
            <a:pPr eaLnBrk="1" hangingPunct="1"/>
            <a:endParaRPr lang="en-US" altLang="en-US" dirty="0"/>
          </a:p>
        </p:txBody>
      </p:sp>
    </p:spTree>
    <p:extLst>
      <p:ext uri="{BB962C8B-B14F-4D97-AF65-F5344CB8AC3E}">
        <p14:creationId xmlns:p14="http://schemas.microsoft.com/office/powerpoint/2010/main" val="1014054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C7474CB-DFA3-442C-8A02-0AB81CB3DB90}" type="slidenum">
              <a:rPr lang="en-US" altLang="en-US"/>
              <a:pPr/>
              <a:t>3</a:t>
            </a:fld>
            <a:endParaRPr lang="en-US" altLang="en-US" dirty="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reflects (a) the investment demand curve and (b) the investment schedule. (a) The level of investment spending (here, $20 billion) is determined by the real interest rate (here, 8 percent) together with the investment demand curve, ID. (b) The investment schedule, I</a:t>
            </a:r>
            <a:r>
              <a:rPr lang="en-US" altLang="en-US" baseline="-25000" dirty="0"/>
              <a:t>g</a:t>
            </a:r>
            <a:r>
              <a:rPr lang="en-US" altLang="en-US" dirty="0"/>
              <a:t>, relates the amount of investment ($20 billion) determined in (a) to the various levels of GDP.</a:t>
            </a:r>
          </a:p>
        </p:txBody>
      </p:sp>
    </p:spTree>
    <p:extLst>
      <p:ext uri="{BB962C8B-B14F-4D97-AF65-F5344CB8AC3E}">
        <p14:creationId xmlns:p14="http://schemas.microsoft.com/office/powerpoint/2010/main" val="380477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93B6B70-433F-4A7D-8157-ECEBF360E0CB}" type="slidenum">
              <a:rPr lang="en-US" altLang="en-US"/>
              <a:pPr/>
              <a:t>4</a:t>
            </a:fld>
            <a:endParaRPr lang="en-US" altLang="en-US" dirty="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table shows equilibrium GDP using the expenditures-output approach for a private, closed economy. </a:t>
            </a:r>
          </a:p>
          <a:p>
            <a:r>
              <a:rPr lang="en-US" altLang="en-US" dirty="0"/>
              <a:t>Real domestic output in column 2 shows ten possible levels that producers are willing to offer, assuming their sales would meet the output planned. In other words, they will produce $370 billion of output if they expect to receive $370 billion in revenue.</a:t>
            </a:r>
          </a:p>
          <a:p>
            <a:r>
              <a:rPr lang="en-US" altLang="en-US" dirty="0"/>
              <a:t>Ten levels of aggregate expenditures are shown in column 6. The column shows the amount of consumption and planned gross investment spending (C + Ig) at each output level. Recall that the consumption level is directly related to the level of income and that here income is equal to output. Investment is independent of income and is planned or intended regardless of the current income situation.</a:t>
            </a:r>
          </a:p>
          <a:p>
            <a:r>
              <a:rPr lang="en-US" altLang="en-US" dirty="0"/>
              <a:t>Equilibrium GDP is the level of output whose production will create total spending just sufficient to purchase that output. Otherwise, there will be a disequilibrium situation. In the table, equilibrium occurs only at $470 billion. At $410 billion GDP level, total expenditures (C + Ig) would be $425 = $405(C) + $20 (Ig) and businesses will adjust to this excess demand (revealed by the declining inventories) by stepping up production. They will expand production at any level of GDP less than the $470 billion equilibrium. At levels of GDP above $470 billion, such as $510 billion, aggregate expenditures will be less than GDP. At the $510 billion level, C + Ig = $500 billion, businesses will have unsold, unplanned inventory investment and will cut back on the rate of production. As GDP declines, the number of jobs and total income will also decline, but eventually the GDP and aggregate spending will be in equilibrium at $470 billion. No level of GDP other than the equilibrium level of GDP can be sustained.</a:t>
            </a:r>
          </a:p>
        </p:txBody>
      </p:sp>
    </p:spTree>
    <p:extLst>
      <p:ext uri="{BB962C8B-B14F-4D97-AF65-F5344CB8AC3E}">
        <p14:creationId xmlns:p14="http://schemas.microsoft.com/office/powerpoint/2010/main" val="3696745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18E3068-7C5B-4FD2-8C6D-0D251C5C9C6F}" type="slidenum">
              <a:rPr lang="en-US" altLang="en-US"/>
              <a:pPr/>
              <a:t>5</a:t>
            </a:fld>
            <a:endParaRPr lang="en-US" altLang="en-US"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it-IT" altLang="en-US" dirty="0"/>
              <a:t>This figure graphically illustrates equilibrium GDP in a private </a:t>
            </a:r>
            <a:r>
              <a:rPr lang="en-US" altLang="en-US" dirty="0"/>
              <a:t>closed economy. The aggregate expenditures schedule, C + I</a:t>
            </a:r>
            <a:r>
              <a:rPr lang="en-US" altLang="en-US" baseline="-25000" dirty="0"/>
              <a:t>g</a:t>
            </a:r>
            <a:r>
              <a:rPr lang="en-US" altLang="en-US" dirty="0"/>
              <a:t>, is determined by adding the investment schedule, I</a:t>
            </a:r>
            <a:r>
              <a:rPr lang="en-US" altLang="en-US" baseline="-25000" dirty="0"/>
              <a:t>g</a:t>
            </a:r>
            <a:r>
              <a:rPr lang="en-US" altLang="en-US" dirty="0"/>
              <a:t>, to the upsloping consumption schedule, C. Since investment is assumed to be the same at each level of GDP, the vertical distances between C and C + I</a:t>
            </a:r>
            <a:r>
              <a:rPr lang="en-US" altLang="en-US" baseline="-25000" dirty="0"/>
              <a:t>g</a:t>
            </a:r>
            <a:r>
              <a:rPr lang="en-US" altLang="en-US" dirty="0"/>
              <a:t> do not change. Equilibrium GDP is determined where the aggregate expenditures schedule intersects the 45 degree line, in this case at $470 billion.</a:t>
            </a:r>
          </a:p>
        </p:txBody>
      </p:sp>
    </p:spTree>
    <p:extLst>
      <p:ext uri="{BB962C8B-B14F-4D97-AF65-F5344CB8AC3E}">
        <p14:creationId xmlns:p14="http://schemas.microsoft.com/office/powerpoint/2010/main" val="2196303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D36CE60-2840-4D46-B9A7-62F32862CC01}" type="slidenum">
              <a:rPr lang="en-US" altLang="en-US"/>
              <a:pPr/>
              <a:t>6</a:t>
            </a:fld>
            <a:endParaRPr lang="en-US"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Savings and planned investment are equal at equilibrium GDP. It is important to note that in our analysis above we spoke of “planned” investment. Saving represents a “leakage” from the spending stream and causes C to be less than GDP. Some of the output is planned for business investment and not consumption, so this investment spending can replace the leakage due to saving.</a:t>
            </a:r>
          </a:p>
          <a:p>
            <a:r>
              <a:rPr lang="en-US" altLang="en-US" dirty="0"/>
              <a:t>If aggregate spending is less than equilibrium GDP, then businesses will find themselves with unplanned inventory investment on top of what was already planned. This unplanned portion is reflected as a business expenditure, even though the business may not have desired it, because the total output has a value that belongs to someone — either as a planned purchase or as unplanned inventory.</a:t>
            </a:r>
          </a:p>
          <a:p>
            <a:r>
              <a:rPr lang="en-US" altLang="en-US" dirty="0"/>
              <a:t>If aggregate expenditures exceed GDP, then there will be less inventory investment than businesses planned as businesses sell more than they expected. This is reflected as a negative amount of unplanned investment in inventory.</a:t>
            </a:r>
          </a:p>
        </p:txBody>
      </p:sp>
    </p:spTree>
    <p:extLst>
      <p:ext uri="{BB962C8B-B14F-4D97-AF65-F5344CB8AC3E}">
        <p14:creationId xmlns:p14="http://schemas.microsoft.com/office/powerpoint/2010/main" val="2829880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FBFBCCA-4BF2-4DFC-BB00-7E8C607F3927}" type="slidenum">
              <a:rPr lang="en-US" altLang="en-US"/>
              <a:pPr/>
              <a:t>7</a:t>
            </a:fld>
            <a:endParaRPr lang="en-US" altLang="en-US"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This figure demonstrates changes in the aggregate expenditure schedule and the multiplier effect. An upward shift of the aggregate expenditure schedule from (C + Ig)</a:t>
            </a:r>
            <a:r>
              <a:rPr lang="en-US" altLang="en-US" baseline="-25000" dirty="0"/>
              <a:t>0</a:t>
            </a:r>
            <a:r>
              <a:rPr lang="en-US" altLang="en-US" dirty="0"/>
              <a:t> to (C + Ig)</a:t>
            </a:r>
            <a:r>
              <a:rPr lang="en-US" altLang="en-US" baseline="-25000" dirty="0"/>
              <a:t>1 </a:t>
            </a:r>
            <a:r>
              <a:rPr lang="en-US" altLang="en-US" dirty="0"/>
              <a:t>will increase the equilibrium GDP. Conversely, a downward shift from (C + I</a:t>
            </a:r>
            <a:r>
              <a:rPr lang="en-US" altLang="en-US" baseline="-25000" dirty="0"/>
              <a:t>g</a:t>
            </a:r>
            <a:r>
              <a:rPr lang="en-US" altLang="en-US" dirty="0"/>
              <a:t>)</a:t>
            </a:r>
            <a:r>
              <a:rPr lang="en-US" altLang="en-US" baseline="-25000" dirty="0"/>
              <a:t>0 </a:t>
            </a:r>
            <a:r>
              <a:rPr lang="en-US" altLang="en-US" dirty="0"/>
              <a:t>to (C + I</a:t>
            </a:r>
            <a:r>
              <a:rPr lang="en-US" altLang="en-US" baseline="-25000" dirty="0"/>
              <a:t>g</a:t>
            </a:r>
            <a:r>
              <a:rPr lang="en-US" altLang="en-US" dirty="0"/>
              <a:t>)</a:t>
            </a:r>
            <a:r>
              <a:rPr lang="en-US" altLang="en-US" baseline="-25000" dirty="0"/>
              <a:t>2 </a:t>
            </a:r>
            <a:r>
              <a:rPr lang="en-US" altLang="en-US" dirty="0"/>
              <a:t>will lower the equilibrium GDP. The extent of the changes in equilibrium GDP will depend on the size of the multiplier, which in this case is 4. The multiplier is equal to 1 divided by MPS.</a:t>
            </a:r>
          </a:p>
        </p:txBody>
      </p:sp>
    </p:spTree>
    <p:extLst>
      <p:ext uri="{BB962C8B-B14F-4D97-AF65-F5344CB8AC3E}">
        <p14:creationId xmlns:p14="http://schemas.microsoft.com/office/powerpoint/2010/main" val="4269820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CF534CA-C08B-4B2A-80BC-70EB925FBCC5}" type="slidenum">
              <a:rPr lang="en-US" altLang="en-US"/>
              <a:pPr/>
              <a:t>8</a:t>
            </a:fld>
            <a:endParaRPr lang="en-US" altLang="en-US" dirty="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Net exports (exports minus imports) affect aggregate expenditures in an open economy. Exports (X) create domestic production, income, and employment due to foreign spending on U.S. produced goods and services. Imports (M) reduce the sum of consumption and investment expenditures by the amount expended on imported goods, so this figure must be subtracted so as not to overstate aggregate expenditures on U.S. produced goods and services. Positive net exports increase aggregate expenditures beyond what they would be in a closed economy and thus have an expansionary effect. Negative net exports decrease aggregate expenditures beyond what they would be in a closed economy and thus have a contractionary effect.</a:t>
            </a:r>
          </a:p>
        </p:txBody>
      </p:sp>
    </p:spTree>
    <p:extLst>
      <p:ext uri="{BB962C8B-B14F-4D97-AF65-F5344CB8AC3E}">
        <p14:creationId xmlns:p14="http://schemas.microsoft.com/office/powerpoint/2010/main" val="2066380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625C3D0-6531-441B-9947-15017B8638D2}" type="slidenum">
              <a:rPr lang="en-US" altLang="en-US"/>
              <a:pPr/>
              <a:t>9</a:t>
            </a:fld>
            <a:endParaRPr lang="en-US" altLang="en-US" dirty="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In this table, column X</a:t>
            </a:r>
            <a:r>
              <a:rPr lang="en-US" altLang="en-US" baseline="-25000" dirty="0"/>
              <a:t>n1</a:t>
            </a:r>
            <a:r>
              <a:rPr lang="en-US" altLang="en-US" dirty="0"/>
              <a:t> shows that exports exceed imports by $5 billion at each level of GDP. Column X</a:t>
            </a:r>
            <a:r>
              <a:rPr lang="en-US" altLang="en-US" baseline="-25000" dirty="0"/>
              <a:t>n2</a:t>
            </a:r>
            <a:r>
              <a:rPr lang="en-US" altLang="en-US" dirty="0"/>
              <a:t> shows imports exceed exports by $5 billion at each level of GDP. Since the net exports are constant at all GDP levels, we are assuming that net exports are independent of GDP.</a:t>
            </a:r>
          </a:p>
          <a:p>
            <a:pPr eaLnBrk="1" hangingPunct="1"/>
            <a:r>
              <a:rPr lang="en-US" altLang="en-US" dirty="0"/>
              <a:t>This data will be represented graphically in the figure on the next slide.</a:t>
            </a:r>
          </a:p>
        </p:txBody>
      </p:sp>
    </p:spTree>
    <p:extLst>
      <p:ext uri="{BB962C8B-B14F-4D97-AF65-F5344CB8AC3E}">
        <p14:creationId xmlns:p14="http://schemas.microsoft.com/office/powerpoint/2010/main" val="676816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A0AB16A-5E83-45D5-91F5-A6EE3D5BB865}"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417295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5EDB5875-4E1D-4499-8D57-CDF4CC4B8802}"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29939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6149C787-D76E-4861-9C42-A0AFF09F5ED5}"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71038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Arial" panose="020B060402020202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latin typeface="Calibri" panose="020F0502020204030204" pitchFamily="34" charset="0"/>
                <a:cs typeface="Tahoma" panose="020B0604030504040204" pitchFamily="34" charset="0"/>
              </a:rPr>
              <a:t>31-</a:t>
            </a:r>
            <a:fld id="{02BE06B8-DDC6-4AAD-965E-C927A56A268F}" type="slidenum">
              <a:rPr lang="en-US" altLang="en-US" sz="1000" smtClean="0">
                <a:latin typeface="Calibri" panose="020F0502020204030204" pitchFamily="34" charset="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latin typeface="Calibri" panose="020F0502020204030204" pitchFamily="34" charset="0"/>
              <a:cs typeface="Tahoma" panose="020B0604030504040204" pitchFamily="34"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wrap="square" numCol="1" anchorCtr="0" compatLnSpc="1">
            <a:prstTxWarp prst="textNoShape">
              <a:avLst/>
            </a:prstTxWarp>
          </a:bodyPr>
          <a:lstStyle>
            <a:lvl1pPr>
              <a:defRPr smtClean="0">
                <a:ea typeface="MS PGothic" panose="020B0600070205080204" pitchFamily="34" charset="-128"/>
              </a:defRPr>
            </a:lvl1pPr>
          </a:lstStyle>
          <a:p>
            <a:pPr>
              <a:defRPr/>
            </a:pPr>
            <a:fld id="{2F8BFB00-BCAB-4D83-87A4-91D769CA7CAC}" type="datetimeFigureOut">
              <a:rPr lang="en-US" altLang="en-US"/>
              <a:pPr>
                <a:defRPr/>
              </a:pPr>
              <a:t>1/26/2018</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smtClean="0"/>
            </a:lvl1pPr>
          </a:lstStyle>
          <a:p>
            <a:pPr>
              <a:defRPr/>
            </a:pPr>
            <a:fld id="{D40B11F0-5DDC-405B-91EF-9EBDC1C79CD9}" type="slidenum">
              <a:rPr lang="en-US" altLang="en-US"/>
              <a:pPr>
                <a:defRPr/>
              </a:pPr>
              <a:t>‹#›</a:t>
            </a:fld>
            <a:endParaRPr lang="en-US" altLang="en-US" dirty="0"/>
          </a:p>
        </p:txBody>
      </p:sp>
    </p:spTree>
    <p:extLst>
      <p:ext uri="{BB962C8B-B14F-4D97-AF65-F5344CB8AC3E}">
        <p14:creationId xmlns:p14="http://schemas.microsoft.com/office/powerpoint/2010/main" val="76888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DDD7FE33-6D6A-4EB7-B1F2-0A1226EDB041}"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25499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8B74F9AE-F99B-43B9-A969-5A90099A814B}"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1406988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7C1BA650-5215-4B2A-8225-2EE7DFA90BA3}"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158703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CAE379C8-CDF2-4730-BA2F-1DBE36E212B5}"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Date Placeholder 3"/>
          <p:cNvSpPr>
            <a:spLocks noGrp="1"/>
          </p:cNvSpPr>
          <p:nvPr>
            <p:ph type="dt" sz="half" idx="12"/>
          </p:nvPr>
        </p:nvSpPr>
        <p:spPr/>
        <p:txBody>
          <a:bodyPr/>
          <a:lstStyle>
            <a:lvl1pPr>
              <a:defRPr/>
            </a:lvl1pPr>
          </a:lstStyle>
          <a:p>
            <a:pPr>
              <a:defRPr/>
            </a:pPr>
            <a:endParaRPr lang="en-US" dirty="0"/>
          </a:p>
        </p:txBody>
      </p:sp>
      <p:sp>
        <p:nvSpPr>
          <p:cNvPr id="6"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31-</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2410578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B9E373D0-8753-453D-9345-A38484A1A255}"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163261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835FE837-26EC-4400-A370-575AA2005222}"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Date Placeholder 3"/>
          <p:cNvSpPr>
            <a:spLocks noGrp="1"/>
          </p:cNvSpPr>
          <p:nvPr>
            <p:ph type="dt" sz="half" idx="16"/>
          </p:nvPr>
        </p:nvSpPr>
        <p:spPr/>
        <p:txBody>
          <a:bodyPr/>
          <a:lstStyle>
            <a:lvl1pPr>
              <a:defRPr/>
            </a:lvl1pPr>
          </a:lstStyle>
          <a:p>
            <a:pPr>
              <a:defRPr/>
            </a:pPr>
            <a:endParaRPr lang="en-US" dirty="0"/>
          </a:p>
        </p:txBody>
      </p:sp>
    </p:spTree>
    <p:extLst>
      <p:ext uri="{BB962C8B-B14F-4D97-AF65-F5344CB8AC3E}">
        <p14:creationId xmlns:p14="http://schemas.microsoft.com/office/powerpoint/2010/main" val="382528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D2612882-58C3-41CD-9BEB-347059C8762B}"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Date Placeholder 3"/>
          <p:cNvSpPr>
            <a:spLocks noGrp="1"/>
          </p:cNvSpPr>
          <p:nvPr>
            <p:ph type="dt" sz="half" idx="12"/>
          </p:nvPr>
        </p:nvSpPr>
        <p:spPr/>
        <p:txBody>
          <a:bodyPr/>
          <a:lstStyle>
            <a:lvl1pPr>
              <a:defRPr/>
            </a:lvl1pPr>
          </a:lstStyle>
          <a:p>
            <a:pPr>
              <a:defRPr/>
            </a:pPr>
            <a:endParaRPr lang="en-US" dirty="0"/>
          </a:p>
        </p:txBody>
      </p:sp>
    </p:spTree>
    <p:extLst>
      <p:ext uri="{BB962C8B-B14F-4D97-AF65-F5344CB8AC3E}">
        <p14:creationId xmlns:p14="http://schemas.microsoft.com/office/powerpoint/2010/main" val="3604437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smtClean="0">
                <a:solidFill>
                  <a:srgbClr val="FFFFFF"/>
                </a:solidFill>
              </a:defRPr>
            </a:lvl1pPr>
          </a:lstStyle>
          <a:p>
            <a:pPr>
              <a:defRPr/>
            </a:pPr>
            <a:fld id="{2CD36317-98D8-485B-AD7C-1CFEE4C0EF51}"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729" r:id="rId1"/>
    <p:sldLayoutId id="214748373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pPr eaLnBrk="1" fontAlgn="auto" hangingPunct="1">
              <a:spcAft>
                <a:spcPts val="0"/>
              </a:spcAft>
              <a:defRPr/>
            </a:pPr>
            <a:r>
              <a:rPr lang="en-US" altLang="en-US">
                <a:ea typeface="+mj-ea"/>
              </a:rPr>
              <a:t>Chapter </a:t>
            </a:r>
            <a:r>
              <a:rPr lang="en-US" altLang="en-US" smtClean="0">
                <a:ea typeface="+mj-ea"/>
              </a:rPr>
              <a:t>25</a:t>
            </a:r>
            <a:endParaRPr lang="en-US" altLang="en-US" dirty="0">
              <a:ea typeface="+mj-ea"/>
            </a:endParaRPr>
          </a:p>
        </p:txBody>
      </p:sp>
      <p:sp>
        <p:nvSpPr>
          <p:cNvPr id="5123" name="Subtitle 2"/>
          <p:cNvSpPr>
            <a:spLocks noGrp="1"/>
          </p:cNvSpPr>
          <p:nvPr>
            <p:ph type="subTitle" idx="1"/>
          </p:nvPr>
        </p:nvSpPr>
        <p:spPr/>
        <p:txBody>
          <a:bodyPr rtlCol="0">
            <a:noAutofit/>
          </a:bodyPr>
          <a:lstStyle/>
          <a:p>
            <a:pPr eaLnBrk="1" fontAlgn="auto" hangingPunct="1">
              <a:spcAft>
                <a:spcPts val="0"/>
              </a:spcAft>
              <a:defRPr/>
            </a:pPr>
            <a:r>
              <a:rPr lang="en-US" altLang="en-US" sz="3600" dirty="0">
                <a:solidFill>
                  <a:schemeClr val="tx1">
                    <a:lumMod val="50000"/>
                    <a:lumOff val="50000"/>
                  </a:schemeClr>
                </a:solidFill>
                <a:latin typeface="+mj-lt"/>
                <a:ea typeface="+mn-ea"/>
              </a:rPr>
              <a:t>The Aggregate Expenditures Model</a:t>
            </a:r>
          </a:p>
        </p:txBody>
      </p:sp>
      <p:pic>
        <p:nvPicPr>
          <p:cNvPr id="5" name="Picture 4"/>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76200"/>
            <a:ext cx="8305800" cy="762000"/>
          </a:xfrm>
        </p:spPr>
        <p:txBody>
          <a:bodyPr/>
          <a:lstStyle/>
          <a:p>
            <a:pPr eaLnBrk="1" fontAlgn="auto" hangingPunct="1">
              <a:spcAft>
                <a:spcPts val="0"/>
              </a:spcAft>
              <a:defRPr/>
            </a:pPr>
            <a:r>
              <a:rPr lang="en-US" altLang="en-US" sz="3400" dirty="0">
                <a:ea typeface="+mj-ea"/>
              </a:rPr>
              <a:t>Net Exports and Equilibrium GDP</a:t>
            </a:r>
          </a:p>
        </p:txBody>
      </p:sp>
      <p:sp>
        <p:nvSpPr>
          <p:cNvPr id="22532" name="TextBox 6"/>
          <p:cNvSpPr txBox="1">
            <a:spLocks noChangeArrowheads="1"/>
          </p:cNvSpPr>
          <p:nvPr/>
        </p:nvSpPr>
        <p:spPr bwMode="auto">
          <a:xfrm>
            <a:off x="0" y="6434138"/>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pic>
        <p:nvPicPr>
          <p:cNvPr id="5" name="Picture 4"/>
          <p:cNvPicPr>
            <a:picLocks noChangeAspect="1"/>
          </p:cNvPicPr>
          <p:nvPr/>
        </p:nvPicPr>
        <p:blipFill>
          <a:blip r:embed="rId3"/>
          <a:stretch>
            <a:fillRect/>
          </a:stretch>
        </p:blipFill>
        <p:spPr>
          <a:xfrm>
            <a:off x="1981200" y="609600"/>
            <a:ext cx="4343400" cy="2000411"/>
          </a:xfrm>
          <a:prstGeom prst="rect">
            <a:avLst/>
          </a:prstGeom>
          <a:ln>
            <a:solidFill>
              <a:schemeClr val="tx1"/>
            </a:solidFill>
          </a:ln>
        </p:spPr>
      </p:pic>
      <p:pic>
        <p:nvPicPr>
          <p:cNvPr id="6" name="Picture 5"/>
          <p:cNvPicPr>
            <a:picLocks noChangeAspect="1"/>
          </p:cNvPicPr>
          <p:nvPr/>
        </p:nvPicPr>
        <p:blipFill>
          <a:blip r:embed="rId4"/>
          <a:stretch>
            <a:fillRect/>
          </a:stretch>
        </p:blipFill>
        <p:spPr>
          <a:xfrm>
            <a:off x="1981200" y="2762592"/>
            <a:ext cx="4343400" cy="3834736"/>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International Economic Linkages</a:t>
            </a:r>
          </a:p>
        </p:txBody>
      </p:sp>
      <p:sp>
        <p:nvSpPr>
          <p:cNvPr id="24579" name="Rectangle 3"/>
          <p:cNvSpPr>
            <a:spLocks noGrp="1" noChangeArrowheads="1"/>
          </p:cNvSpPr>
          <p:nvPr>
            <p:ph idx="1"/>
          </p:nvPr>
        </p:nvSpPr>
        <p:spPr>
          <a:xfrm>
            <a:off x="457200" y="1752600"/>
            <a:ext cx="7620000" cy="4800600"/>
          </a:xfrm>
        </p:spPr>
        <p:txBody>
          <a:bodyPr/>
          <a:lstStyle/>
          <a:p>
            <a:pPr eaLnBrk="1" hangingPunct="1"/>
            <a:r>
              <a:rPr lang="en-US" altLang="en-US" sz="3200" dirty="0"/>
              <a:t>Prosperity abroad</a:t>
            </a:r>
          </a:p>
          <a:p>
            <a:pPr lvl="1" eaLnBrk="1" hangingPunct="1">
              <a:buClr>
                <a:schemeClr val="accent1"/>
              </a:buClr>
            </a:pPr>
            <a:r>
              <a:rPr lang="en-US" altLang="en-US" sz="3200" dirty="0"/>
              <a:t>Can increase U.S. exports</a:t>
            </a:r>
          </a:p>
          <a:p>
            <a:pPr eaLnBrk="1" hangingPunct="1"/>
            <a:r>
              <a:rPr lang="en-US" altLang="en-US" sz="3200" dirty="0"/>
              <a:t>Exchange rates</a:t>
            </a:r>
          </a:p>
          <a:p>
            <a:pPr lvl="1" eaLnBrk="1" hangingPunct="1">
              <a:buClr>
                <a:schemeClr val="accent1"/>
              </a:buClr>
            </a:pPr>
            <a:r>
              <a:rPr lang="en-US" altLang="en-US" sz="3200" dirty="0"/>
              <a:t>Depreciate the dollar to increase exports</a:t>
            </a:r>
          </a:p>
          <a:p>
            <a:pPr eaLnBrk="1" hangingPunct="1"/>
            <a:r>
              <a:rPr lang="en-US" altLang="en-US" sz="3200" dirty="0"/>
              <a:t>A caution on tariffs and devaluations</a:t>
            </a:r>
          </a:p>
          <a:p>
            <a:pPr lvl="1" eaLnBrk="1" hangingPunct="1">
              <a:buClr>
                <a:schemeClr val="accent1"/>
              </a:buClr>
            </a:pPr>
            <a:r>
              <a:rPr lang="en-US" altLang="en-US" sz="3200" dirty="0"/>
              <a:t>Other countries may retaliate</a:t>
            </a:r>
          </a:p>
          <a:p>
            <a:pPr lvl="1" eaLnBrk="1" hangingPunct="1">
              <a:buClr>
                <a:schemeClr val="accent1"/>
              </a:buClr>
            </a:pPr>
            <a:r>
              <a:rPr lang="en-US" altLang="en-US" sz="3200" dirty="0"/>
              <a:t>Lower GDP for all</a:t>
            </a:r>
          </a:p>
        </p:txBody>
      </p:sp>
      <p:sp>
        <p:nvSpPr>
          <p:cNvPr id="24580" name="TextBox 2"/>
          <p:cNvSpPr txBox="1">
            <a:spLocks noChangeArrowheads="1"/>
          </p:cNvSpPr>
          <p:nvPr/>
        </p:nvSpPr>
        <p:spPr bwMode="auto">
          <a:xfrm>
            <a:off x="38100" y="6500813"/>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Global Perspective</a:t>
            </a:r>
          </a:p>
        </p:txBody>
      </p:sp>
      <p:sp>
        <p:nvSpPr>
          <p:cNvPr id="26628" name="TextBox 1"/>
          <p:cNvSpPr txBox="1">
            <a:spLocks noChangeArrowheads="1"/>
          </p:cNvSpPr>
          <p:nvPr/>
        </p:nvSpPr>
        <p:spPr bwMode="auto">
          <a:xfrm>
            <a:off x="0" y="6499225"/>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1754" y="1676400"/>
            <a:ext cx="5170891" cy="419587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Adding the Public Sector</a:t>
            </a:r>
          </a:p>
        </p:txBody>
      </p:sp>
      <p:sp>
        <p:nvSpPr>
          <p:cNvPr id="28675" name="Rectangle 3"/>
          <p:cNvSpPr>
            <a:spLocks noGrp="1" noChangeArrowheads="1"/>
          </p:cNvSpPr>
          <p:nvPr>
            <p:ph idx="1"/>
          </p:nvPr>
        </p:nvSpPr>
        <p:spPr/>
        <p:txBody>
          <a:bodyPr/>
          <a:lstStyle/>
          <a:p>
            <a:pPr eaLnBrk="1" hangingPunct="1"/>
            <a:r>
              <a:rPr lang="en-US" altLang="en-US" sz="3200" dirty="0"/>
              <a:t>Government purchases and equilibrium GDP</a:t>
            </a:r>
          </a:p>
          <a:p>
            <a:pPr lvl="1" eaLnBrk="1" hangingPunct="1">
              <a:buClr>
                <a:schemeClr val="accent1"/>
              </a:buClr>
            </a:pPr>
            <a:r>
              <a:rPr lang="en-US" altLang="en-US" sz="3200" dirty="0"/>
              <a:t>Government spending is subject to the multiplier</a:t>
            </a:r>
          </a:p>
          <a:p>
            <a:pPr eaLnBrk="1" hangingPunct="1"/>
            <a:r>
              <a:rPr lang="en-US" altLang="en-US" sz="3200" dirty="0"/>
              <a:t>Taxation and equilibrium GDP</a:t>
            </a:r>
          </a:p>
          <a:p>
            <a:pPr lvl="1" eaLnBrk="1" hangingPunct="1">
              <a:buClr>
                <a:schemeClr val="accent1"/>
              </a:buClr>
            </a:pPr>
            <a:r>
              <a:rPr lang="en-US" altLang="en-US" sz="3200" dirty="0"/>
              <a:t>Lump sum tax</a:t>
            </a:r>
          </a:p>
          <a:p>
            <a:pPr lvl="1" eaLnBrk="1" hangingPunct="1">
              <a:buClr>
                <a:schemeClr val="accent1"/>
              </a:buClr>
            </a:pPr>
            <a:r>
              <a:rPr lang="en-US" altLang="en-US" sz="3200" dirty="0"/>
              <a:t>Taxes are subject to the multiplier</a:t>
            </a:r>
          </a:p>
          <a:p>
            <a:pPr lvl="1" eaLnBrk="1" hangingPunct="1">
              <a:buClr>
                <a:schemeClr val="accent1"/>
              </a:buClr>
            </a:pPr>
            <a:r>
              <a:rPr lang="en-US" altLang="en-US" sz="3200" dirty="0"/>
              <a:t>DI = GDP</a:t>
            </a:r>
          </a:p>
        </p:txBody>
      </p:sp>
      <p:sp>
        <p:nvSpPr>
          <p:cNvPr id="28676" name="TextBox 2"/>
          <p:cNvSpPr txBox="1">
            <a:spLocks noChangeArrowheads="1"/>
          </p:cNvSpPr>
          <p:nvPr/>
        </p:nvSpPr>
        <p:spPr bwMode="auto">
          <a:xfrm>
            <a:off x="0" y="6477000"/>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76200"/>
            <a:ext cx="7620000" cy="1120776"/>
          </a:xfrm>
        </p:spPr>
        <p:txBody>
          <a:bodyPr/>
          <a:lstStyle/>
          <a:p>
            <a:pPr eaLnBrk="1" fontAlgn="auto" hangingPunct="1">
              <a:spcAft>
                <a:spcPts val="0"/>
              </a:spcAft>
              <a:defRPr/>
            </a:pPr>
            <a:r>
              <a:rPr lang="en-US" altLang="en-US" sz="4400" dirty="0">
                <a:ea typeface="+mj-ea"/>
              </a:rPr>
              <a:t>Government Purchases and Equilibrium GDP</a:t>
            </a:r>
          </a:p>
        </p:txBody>
      </p:sp>
      <p:graphicFrame>
        <p:nvGraphicFramePr>
          <p:cNvPr id="17530" name="Group 122"/>
          <p:cNvGraphicFramePr>
            <a:graphicFrameLocks noGrp="1"/>
          </p:cNvGraphicFramePr>
          <p:nvPr>
            <p:extLst>
              <p:ext uri="{D42A27DB-BD31-4B8C-83A1-F6EECF244321}">
                <p14:modId xmlns:p14="http://schemas.microsoft.com/office/powerpoint/2010/main" val="3818219594"/>
              </p:ext>
            </p:extLst>
          </p:nvPr>
        </p:nvGraphicFramePr>
        <p:xfrm>
          <a:off x="457200" y="1447800"/>
          <a:ext cx="8382000" cy="5054601"/>
        </p:xfrm>
        <a:graphic>
          <a:graphicData uri="http://schemas.openxmlformats.org/drawingml/2006/table">
            <a:tbl>
              <a:tblPr firstRow="1"/>
              <a:tblGrid>
                <a:gridCol w="1119188">
                  <a:extLst>
                    <a:ext uri="{9D8B030D-6E8A-4147-A177-3AD203B41FA5}">
                      <a16:colId xmlns:a16="http://schemas.microsoft.com/office/drawing/2014/main" val="20000"/>
                    </a:ext>
                  </a:extLst>
                </a:gridCol>
                <a:gridCol w="1204912">
                  <a:extLst>
                    <a:ext uri="{9D8B030D-6E8A-4147-A177-3AD203B41FA5}">
                      <a16:colId xmlns:a16="http://schemas.microsoft.com/office/drawing/2014/main" val="20001"/>
                    </a:ext>
                  </a:extLst>
                </a:gridCol>
                <a:gridCol w="1044575">
                  <a:extLst>
                    <a:ext uri="{9D8B030D-6E8A-4147-A177-3AD203B41FA5}">
                      <a16:colId xmlns:a16="http://schemas.microsoft.com/office/drawing/2014/main" val="20002"/>
                    </a:ext>
                  </a:extLst>
                </a:gridCol>
                <a:gridCol w="1042988">
                  <a:extLst>
                    <a:ext uri="{9D8B030D-6E8A-4147-A177-3AD203B41FA5}">
                      <a16:colId xmlns:a16="http://schemas.microsoft.com/office/drawing/2014/main" val="20003"/>
                    </a:ext>
                  </a:extLst>
                </a:gridCol>
                <a:gridCol w="860425">
                  <a:extLst>
                    <a:ext uri="{9D8B030D-6E8A-4147-A177-3AD203B41FA5}">
                      <a16:colId xmlns:a16="http://schemas.microsoft.com/office/drawing/2014/main" val="20004"/>
                    </a:ext>
                  </a:extLst>
                </a:gridCol>
                <a:gridCol w="862012">
                  <a:extLst>
                    <a:ext uri="{9D8B030D-6E8A-4147-A177-3AD203B41FA5}">
                      <a16:colId xmlns:a16="http://schemas.microsoft.com/office/drawing/2014/main" val="20005"/>
                    </a:ext>
                  </a:extLst>
                </a:gridCol>
                <a:gridCol w="1044575">
                  <a:extLst>
                    <a:ext uri="{9D8B030D-6E8A-4147-A177-3AD203B41FA5}">
                      <a16:colId xmlns:a16="http://schemas.microsoft.com/office/drawing/2014/main" val="20006"/>
                    </a:ext>
                  </a:extLst>
                </a:gridCol>
                <a:gridCol w="1203325">
                  <a:extLst>
                    <a:ext uri="{9D8B030D-6E8A-4147-A177-3AD203B41FA5}">
                      <a16:colId xmlns:a16="http://schemas.microsoft.com/office/drawing/2014/main" val="20007"/>
                    </a:ext>
                  </a:extLst>
                </a:gridCol>
              </a:tblGrid>
              <a:tr h="334962">
                <a:tc gridSpan="8">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The Impact of Government Purchases on Equilibrium GDP</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40090">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Real Domestic Output and Income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(GDP=DI), Billions</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Consumption (C),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Saving (S),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Investment (I</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g</a:t>
                      </a: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Net Exports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(X</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n</a:t>
                      </a: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 Billions</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endParaRPr 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Government Purchases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 Billions</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Aggregate Expenditures (C+I</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g</a:t>
                      </a: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+X</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n</a:t>
                      </a: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(2)+(4)+(5)+(6)</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731520">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Exports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(X)</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Imports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(M)</a:t>
                      </a:r>
                    </a:p>
                  </a:txBody>
                  <a:tcPr marL="91443" marR="91443"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33337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  $370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$375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36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   390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430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3337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   410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405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445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36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   430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460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33337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   450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435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475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334962">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(6)   470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450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490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336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(7)   490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465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505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r h="333374">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(8)   510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480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334962">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(9)   530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495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535</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1"/>
                  </a:ext>
                </a:extLst>
              </a:tr>
              <a:tr h="334962">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  550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550</a:t>
                      </a:r>
                    </a:p>
                  </a:txBody>
                  <a:tcPr marL="91443" marR="91443"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12"/>
                  </a:ext>
                </a:extLst>
              </a:tr>
            </a:tbl>
          </a:graphicData>
        </a:graphic>
      </p:graphicFrame>
      <p:sp>
        <p:nvSpPr>
          <p:cNvPr id="30837" name="TextBox 1"/>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8273"/>
            <a:ext cx="7620000" cy="1142999"/>
          </a:xfrm>
        </p:spPr>
        <p:txBody>
          <a:bodyPr/>
          <a:lstStyle/>
          <a:p>
            <a:pPr eaLnBrk="1" fontAlgn="auto" hangingPunct="1">
              <a:spcAft>
                <a:spcPts val="0"/>
              </a:spcAft>
              <a:defRPr/>
            </a:pPr>
            <a:r>
              <a:rPr lang="en-US" altLang="en-US" dirty="0">
                <a:ea typeface="+mj-ea"/>
              </a:rPr>
              <a:t>Government Purchases and </a:t>
            </a:r>
            <a:r>
              <a:rPr lang="en-US" altLang="en-US" dirty="0"/>
              <a:t>Equilibrium</a:t>
            </a:r>
            <a:r>
              <a:rPr lang="en-US" altLang="en-US" dirty="0">
                <a:ea typeface="+mj-ea"/>
              </a:rPr>
              <a:t> GDP Continued</a:t>
            </a:r>
          </a:p>
        </p:txBody>
      </p:sp>
      <p:grpSp>
        <p:nvGrpSpPr>
          <p:cNvPr id="32771" name="Group 22"/>
          <p:cNvGrpSpPr>
            <a:grpSpLocks/>
          </p:cNvGrpSpPr>
          <p:nvPr/>
        </p:nvGrpSpPr>
        <p:grpSpPr bwMode="auto">
          <a:xfrm>
            <a:off x="950912" y="1536701"/>
            <a:ext cx="6632575" cy="5199062"/>
            <a:chOff x="816" y="937"/>
            <a:chExt cx="4178" cy="3275"/>
          </a:xfrm>
        </p:grpSpPr>
        <p:pic>
          <p:nvPicPr>
            <p:cNvPr id="3277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8" y="960"/>
              <a:ext cx="3744" cy="2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33"/>
            <p:cNvGrpSpPr>
              <a:grpSpLocks/>
            </p:cNvGrpSpPr>
            <p:nvPr/>
          </p:nvGrpSpPr>
          <p:grpSpPr bwMode="auto">
            <a:xfrm>
              <a:off x="827" y="942"/>
              <a:ext cx="4163" cy="3223"/>
              <a:chOff x="1375" y="868"/>
              <a:chExt cx="4163" cy="3311"/>
            </a:xfrm>
            <a:noFill/>
          </p:grpSpPr>
          <p:sp>
            <p:nvSpPr>
              <p:cNvPr id="6" name="Rectangle 3"/>
              <p:cNvSpPr>
                <a:spLocks noChangeArrowheads="1"/>
              </p:cNvSpPr>
              <p:nvPr/>
            </p:nvSpPr>
            <p:spPr bwMode="auto">
              <a:xfrm>
                <a:off x="1812" y="868"/>
                <a:ext cx="3726" cy="2832"/>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7" name="Arc 5"/>
              <p:cNvSpPr>
                <a:spLocks/>
              </p:cNvSpPr>
              <p:nvPr/>
            </p:nvSpPr>
            <p:spPr bwMode="auto">
              <a:xfrm>
                <a:off x="2057" y="3454"/>
                <a:ext cx="202" cy="240"/>
              </a:xfrm>
              <a:custGeom>
                <a:avLst/>
                <a:gdLst>
                  <a:gd name="T0" fmla="*/ 0 w 21600"/>
                  <a:gd name="T1" fmla="*/ 0 h 21437"/>
                  <a:gd name="T2" fmla="*/ 0 w 21600"/>
                  <a:gd name="T3" fmla="*/ 0 h 21437"/>
                  <a:gd name="T4" fmla="*/ 0 w 21600"/>
                  <a:gd name="T5" fmla="*/ 0 h 21437"/>
                  <a:gd name="T6" fmla="*/ 0 60000 65536"/>
                  <a:gd name="T7" fmla="*/ 0 60000 65536"/>
                  <a:gd name="T8" fmla="*/ 0 60000 65536"/>
                  <a:gd name="T9" fmla="*/ 0 w 21600"/>
                  <a:gd name="T10" fmla="*/ 0 h 21437"/>
                  <a:gd name="T11" fmla="*/ 21600 w 21600"/>
                  <a:gd name="T12" fmla="*/ 21437 h 21437"/>
                </a:gdLst>
                <a:ahLst/>
                <a:cxnLst>
                  <a:cxn ang="T6">
                    <a:pos x="T0" y="T1"/>
                  </a:cxn>
                  <a:cxn ang="T7">
                    <a:pos x="T2" y="T3"/>
                  </a:cxn>
                  <a:cxn ang="T8">
                    <a:pos x="T4" y="T5"/>
                  </a:cxn>
                </a:cxnLst>
                <a:rect l="T9" t="T10" r="T11" b="T12"/>
                <a:pathLst>
                  <a:path w="21600" h="21437" fill="none" extrusionOk="0">
                    <a:moveTo>
                      <a:pt x="2645" y="-1"/>
                    </a:moveTo>
                    <a:cubicBezTo>
                      <a:pt x="13469" y="1335"/>
                      <a:pt x="21600" y="10530"/>
                      <a:pt x="21600" y="21437"/>
                    </a:cubicBezTo>
                  </a:path>
                  <a:path w="21600" h="21437" stroke="0" extrusionOk="0">
                    <a:moveTo>
                      <a:pt x="2645" y="-1"/>
                    </a:moveTo>
                    <a:cubicBezTo>
                      <a:pt x="13469" y="1335"/>
                      <a:pt x="21600" y="10530"/>
                      <a:pt x="21600" y="21437"/>
                    </a:cubicBezTo>
                    <a:lnTo>
                      <a:pt x="0" y="21437"/>
                    </a:lnTo>
                    <a:close/>
                  </a:path>
                </a:pathLst>
              </a:custGeom>
              <a:grpFill/>
              <a:ln w="28575">
                <a:solidFill>
                  <a:schemeClr val="tx1"/>
                </a:solidFill>
                <a:round/>
                <a:headEnd type="triangle" w="med" len="med"/>
                <a:tailEnd/>
              </a:ln>
            </p:spPr>
            <p:txBody>
              <a:bodyPr wrap="none" anchor="ctr"/>
              <a:lstStyle/>
              <a:p>
                <a:pPr eaLnBrk="1" hangingPunct="1">
                  <a:defRPr/>
                </a:pPr>
                <a:endParaRPr lang="en-US" dirty="0">
                  <a:latin typeface="Arial" charset="0"/>
                  <a:ea typeface="+mn-ea"/>
                  <a:cs typeface="Arial" charset="0"/>
                </a:endParaRPr>
              </a:p>
            </p:txBody>
          </p:sp>
          <p:sp>
            <p:nvSpPr>
              <p:cNvPr id="8" name="Text Box 6"/>
              <p:cNvSpPr txBox="1">
                <a:spLocks noChangeArrowheads="1"/>
              </p:cNvSpPr>
              <p:nvPr/>
            </p:nvSpPr>
            <p:spPr bwMode="auto">
              <a:xfrm>
                <a:off x="1886" y="3502"/>
                <a:ext cx="285" cy="192"/>
              </a:xfrm>
              <a:prstGeom prst="rect">
                <a:avLst/>
              </a:prstGeom>
              <a:grpFill/>
              <a:ln w="9525">
                <a:noFill/>
                <a:miter lim="800000"/>
                <a:headEnd/>
                <a:tailEnd/>
              </a:ln>
            </p:spPr>
            <p:txBody>
              <a:bodyPr wrap="none">
                <a:spAutoFit/>
              </a:bodyPr>
              <a:lstStyle/>
              <a:p>
                <a:pPr eaLnBrk="1" hangingPunct="1">
                  <a:defRPr/>
                </a:pPr>
                <a:r>
                  <a:rPr lang="en-US" sz="1400" b="1" dirty="0">
                    <a:latin typeface="Arial" charset="0"/>
                    <a:ea typeface="+mn-ea"/>
                    <a:cs typeface="Arial" charset="0"/>
                  </a:rPr>
                  <a:t>45°</a:t>
                </a:r>
              </a:p>
            </p:txBody>
          </p:sp>
          <p:sp>
            <p:nvSpPr>
              <p:cNvPr id="9" name="Text Box 7"/>
              <p:cNvSpPr txBox="1">
                <a:spLocks noChangeArrowheads="1"/>
              </p:cNvSpPr>
              <p:nvPr/>
            </p:nvSpPr>
            <p:spPr bwMode="auto">
              <a:xfrm>
                <a:off x="2029" y="3697"/>
                <a:ext cx="2117" cy="183"/>
              </a:xfrm>
              <a:prstGeom prst="rect">
                <a:avLst/>
              </a:prstGeom>
              <a:grpFill/>
              <a:ln w="9525">
                <a:noFill/>
                <a:miter lim="800000"/>
                <a:headEnd/>
                <a:tailEnd/>
              </a:ln>
            </p:spPr>
            <p:txBody>
              <a:bodyPr wrap="none">
                <a:spAutoFit/>
              </a:bodyPr>
              <a:lstStyle/>
              <a:p>
                <a:pPr marL="342900" indent="-342900" eaLnBrk="1" hangingPunct="1">
                  <a:defRPr/>
                </a:pPr>
                <a:r>
                  <a:rPr lang="en-US" sz="1300" b="1" dirty="0">
                    <a:latin typeface="Arial" charset="0"/>
                    <a:ea typeface="+mn-ea"/>
                    <a:cs typeface="Arial" charset="0"/>
                  </a:rPr>
                  <a:t>                                    470             550        </a:t>
                </a:r>
              </a:p>
            </p:txBody>
          </p:sp>
          <p:sp>
            <p:nvSpPr>
              <p:cNvPr id="11" name="Text Box 11"/>
              <p:cNvSpPr txBox="1">
                <a:spLocks noChangeArrowheads="1"/>
              </p:cNvSpPr>
              <p:nvPr/>
            </p:nvSpPr>
            <p:spPr bwMode="auto">
              <a:xfrm>
                <a:off x="1898" y="3966"/>
                <a:ext cx="3055" cy="213"/>
              </a:xfrm>
              <a:prstGeom prst="rect">
                <a:avLst/>
              </a:prstGeom>
              <a:grpFill/>
              <a:ln w="9525">
                <a:noFill/>
                <a:miter lim="800000"/>
                <a:headEnd/>
                <a:tailEnd/>
              </a:ln>
            </p:spPr>
            <p:txBody>
              <a:bodyPr wrap="none">
                <a:spAutoFit/>
              </a:bodyPr>
              <a:lstStyle/>
              <a:p>
                <a:pPr eaLnBrk="1" hangingPunct="1">
                  <a:defRPr/>
                </a:pPr>
                <a:r>
                  <a:rPr lang="en-US" sz="1600" b="1" dirty="0">
                    <a:latin typeface="Arial" charset="0"/>
                    <a:ea typeface="+mn-ea"/>
                    <a:cs typeface="Arial" charset="0"/>
                  </a:rPr>
                  <a:t>Real domestic product, GDP (billions of dollars)</a:t>
                </a:r>
              </a:p>
            </p:txBody>
          </p:sp>
          <p:sp>
            <p:nvSpPr>
              <p:cNvPr id="12" name="Text Box 12"/>
              <p:cNvSpPr txBox="1">
                <a:spLocks noChangeArrowheads="1"/>
              </p:cNvSpPr>
              <p:nvPr/>
            </p:nvSpPr>
            <p:spPr bwMode="auto">
              <a:xfrm rot="-5400000">
                <a:off x="92" y="2155"/>
                <a:ext cx="2778" cy="212"/>
              </a:xfrm>
              <a:prstGeom prst="rect">
                <a:avLst/>
              </a:prstGeom>
              <a:grpFill/>
              <a:ln w="9525">
                <a:noFill/>
                <a:miter lim="800000"/>
                <a:headEnd/>
                <a:tailEnd/>
              </a:ln>
            </p:spPr>
            <p:txBody>
              <a:bodyPr wrap="none">
                <a:spAutoFit/>
              </a:bodyPr>
              <a:lstStyle/>
              <a:p>
                <a:pPr eaLnBrk="1" hangingPunct="1">
                  <a:defRPr/>
                </a:pPr>
                <a:r>
                  <a:rPr lang="en-US" sz="1600" b="1" dirty="0">
                    <a:latin typeface="Arial" charset="0"/>
                    <a:ea typeface="+mn-ea"/>
                    <a:cs typeface="Arial" charset="0"/>
                  </a:rPr>
                  <a:t>Aggregate expenditures (billions of dollars)</a:t>
                </a:r>
              </a:p>
            </p:txBody>
          </p:sp>
        </p:grpSp>
        <p:sp>
          <p:nvSpPr>
            <p:cNvPr id="32775" name="Line 28"/>
            <p:cNvSpPr>
              <a:spLocks noChangeShapeType="1"/>
            </p:cNvSpPr>
            <p:nvPr/>
          </p:nvSpPr>
          <p:spPr bwMode="auto">
            <a:xfrm>
              <a:off x="2662" y="2279"/>
              <a:ext cx="0" cy="1446"/>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Line 13"/>
            <p:cNvSpPr>
              <a:spLocks noChangeShapeType="1"/>
            </p:cNvSpPr>
            <p:nvPr/>
          </p:nvSpPr>
          <p:spPr bwMode="auto">
            <a:xfrm flipV="1">
              <a:off x="1468" y="1105"/>
              <a:ext cx="2579" cy="1869"/>
            </a:xfrm>
            <a:prstGeom prst="line">
              <a:avLst/>
            </a:prstGeom>
            <a:noFill/>
            <a:ln w="57150">
              <a:solidFill>
                <a:schemeClr val="accent2">
                  <a:lumMod val="75000"/>
                </a:schemeClr>
              </a:solidFill>
              <a:round/>
              <a:headEnd/>
              <a:tailEnd/>
            </a:ln>
          </p:spPr>
          <p:txBody>
            <a:bodyPr/>
            <a:lstStyle/>
            <a:p>
              <a:pPr eaLnBrk="1" hangingPunct="1">
                <a:defRPr/>
              </a:pPr>
              <a:endParaRPr lang="en-US" dirty="0">
                <a:latin typeface="Arial" charset="0"/>
                <a:ea typeface="+mn-ea"/>
                <a:cs typeface="Arial" charset="0"/>
              </a:endParaRPr>
            </a:p>
          </p:txBody>
        </p:sp>
        <p:sp>
          <p:nvSpPr>
            <p:cNvPr id="32777" name="Line 14"/>
            <p:cNvSpPr>
              <a:spLocks noChangeShapeType="1"/>
            </p:cNvSpPr>
            <p:nvPr/>
          </p:nvSpPr>
          <p:spPr bwMode="auto">
            <a:xfrm flipV="1">
              <a:off x="1462" y="1269"/>
              <a:ext cx="2579" cy="1869"/>
            </a:xfrm>
            <a:prstGeom prst="line">
              <a:avLst/>
            </a:prstGeom>
            <a:noFill/>
            <a:ln w="57150">
              <a:solidFill>
                <a:srgbClr val="262673">
                  <a:alpha val="59999"/>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778" name="Line 17"/>
            <p:cNvSpPr>
              <a:spLocks noChangeShapeType="1"/>
            </p:cNvSpPr>
            <p:nvPr/>
          </p:nvSpPr>
          <p:spPr bwMode="auto">
            <a:xfrm flipV="1">
              <a:off x="1255" y="1021"/>
              <a:ext cx="2637" cy="268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779" name="Line 18"/>
            <p:cNvSpPr>
              <a:spLocks noChangeShapeType="1"/>
            </p:cNvSpPr>
            <p:nvPr/>
          </p:nvSpPr>
          <p:spPr bwMode="auto">
            <a:xfrm>
              <a:off x="1728" y="2138"/>
              <a:ext cx="229" cy="40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780" name="Text Box 21"/>
            <p:cNvSpPr txBox="1">
              <a:spLocks noChangeArrowheads="1"/>
            </p:cNvSpPr>
            <p:nvPr/>
          </p:nvSpPr>
          <p:spPr bwMode="auto">
            <a:xfrm>
              <a:off x="4016" y="1282"/>
              <a:ext cx="2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a:t>
              </a:r>
              <a:endParaRPr lang="en-US" altLang="en-US" sz="1600" b="1" i="1" baseline="-25000" dirty="0">
                <a:latin typeface="Arial" panose="020B0604020202020204" pitchFamily="34" charset="0"/>
              </a:endParaRPr>
            </a:p>
          </p:txBody>
        </p:sp>
        <p:sp>
          <p:nvSpPr>
            <p:cNvPr id="32781" name="Text Box 22"/>
            <p:cNvSpPr txBox="1">
              <a:spLocks noChangeArrowheads="1"/>
            </p:cNvSpPr>
            <p:nvPr/>
          </p:nvSpPr>
          <p:spPr bwMode="auto">
            <a:xfrm>
              <a:off x="1248" y="1727"/>
              <a:ext cx="164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Government spending</a:t>
              </a:r>
            </a:p>
            <a:p>
              <a:pPr eaLnBrk="1" hangingPunct="1">
                <a:spcBef>
                  <a:spcPct val="0"/>
                </a:spcBef>
                <a:buClrTx/>
                <a:buFontTx/>
                <a:buNone/>
              </a:pPr>
              <a:r>
                <a:rPr lang="en-US" altLang="en-US" sz="1800" b="1" dirty="0">
                  <a:latin typeface="Arial" panose="020B0604020202020204" pitchFamily="34" charset="0"/>
                </a:rPr>
                <a:t>of $20 billion</a:t>
              </a:r>
            </a:p>
          </p:txBody>
        </p:sp>
        <p:sp>
          <p:nvSpPr>
            <p:cNvPr id="32782" name="Text Box 23"/>
            <p:cNvSpPr txBox="1">
              <a:spLocks noChangeArrowheads="1"/>
            </p:cNvSpPr>
            <p:nvPr/>
          </p:nvSpPr>
          <p:spPr bwMode="auto">
            <a:xfrm>
              <a:off x="4002" y="1148"/>
              <a:ext cx="73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 + I</a:t>
              </a:r>
              <a:r>
                <a:rPr lang="en-US" altLang="en-US" sz="1600" b="1" i="1" baseline="-25000" dirty="0">
                  <a:latin typeface="Arial" panose="020B0604020202020204" pitchFamily="34" charset="0"/>
                </a:rPr>
                <a:t>g</a:t>
              </a:r>
              <a:r>
                <a:rPr lang="en-US" altLang="en-US" sz="1600" b="1" i="1" dirty="0">
                  <a:latin typeface="Arial" panose="020B0604020202020204" pitchFamily="34" charset="0"/>
                </a:rPr>
                <a:t> + X</a:t>
              </a:r>
              <a:r>
                <a:rPr lang="en-US" altLang="en-US" sz="1600" b="1" i="1" baseline="-25000" dirty="0">
                  <a:latin typeface="Arial" panose="020B0604020202020204" pitchFamily="34" charset="0"/>
                </a:rPr>
                <a:t>n</a:t>
              </a:r>
            </a:p>
          </p:txBody>
        </p:sp>
        <p:sp>
          <p:nvSpPr>
            <p:cNvPr id="32783" name="Text Box 24"/>
            <p:cNvSpPr txBox="1">
              <a:spLocks noChangeArrowheads="1"/>
            </p:cNvSpPr>
            <p:nvPr/>
          </p:nvSpPr>
          <p:spPr bwMode="auto">
            <a:xfrm>
              <a:off x="4014" y="982"/>
              <a:ext cx="9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 + I</a:t>
              </a:r>
              <a:r>
                <a:rPr lang="en-US" altLang="en-US" sz="1600" b="1" i="1" baseline="-25000" dirty="0">
                  <a:latin typeface="Arial" panose="020B0604020202020204" pitchFamily="34" charset="0"/>
                </a:rPr>
                <a:t>g</a:t>
              </a:r>
              <a:r>
                <a:rPr lang="en-US" altLang="en-US" sz="1600" b="1" i="1" dirty="0">
                  <a:latin typeface="Arial" panose="020B0604020202020204" pitchFamily="34" charset="0"/>
                </a:rPr>
                <a:t> + X</a:t>
              </a:r>
              <a:r>
                <a:rPr lang="en-US" altLang="en-US" sz="1600" b="1" i="1" baseline="-25000" dirty="0">
                  <a:latin typeface="Arial" panose="020B0604020202020204" pitchFamily="34" charset="0"/>
                </a:rPr>
                <a:t>n</a:t>
              </a:r>
              <a:r>
                <a:rPr lang="en-US" altLang="en-US" sz="1600" b="1" i="1" dirty="0">
                  <a:latin typeface="Arial" panose="020B0604020202020204" pitchFamily="34" charset="0"/>
                </a:rPr>
                <a:t> + G</a:t>
              </a:r>
              <a:endParaRPr lang="en-US" altLang="en-US" sz="1600" b="1" i="1" baseline="-25000" dirty="0">
                <a:latin typeface="Arial" panose="020B0604020202020204" pitchFamily="34" charset="0"/>
              </a:endParaRPr>
            </a:p>
          </p:txBody>
        </p:sp>
        <p:sp>
          <p:nvSpPr>
            <p:cNvPr id="32784" name="Line 25"/>
            <p:cNvSpPr>
              <a:spLocks noChangeShapeType="1"/>
            </p:cNvSpPr>
            <p:nvPr/>
          </p:nvSpPr>
          <p:spPr bwMode="auto">
            <a:xfrm flipV="1">
              <a:off x="1468" y="1418"/>
              <a:ext cx="2579" cy="1869"/>
            </a:xfrm>
            <a:prstGeom prst="line">
              <a:avLst/>
            </a:prstGeom>
            <a:noFill/>
            <a:ln w="57150">
              <a:solidFill>
                <a:srgbClr val="262673">
                  <a:alpha val="59999"/>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785" name="Line 26"/>
            <p:cNvSpPr>
              <a:spLocks noChangeShapeType="1"/>
            </p:cNvSpPr>
            <p:nvPr/>
          </p:nvSpPr>
          <p:spPr bwMode="auto">
            <a:xfrm>
              <a:off x="3199" y="1734"/>
              <a:ext cx="0" cy="1991"/>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2786" name="AutoShape 31"/>
            <p:cNvSpPr>
              <a:spLocks noChangeArrowheads="1"/>
            </p:cNvSpPr>
            <p:nvPr/>
          </p:nvSpPr>
          <p:spPr bwMode="auto">
            <a:xfrm>
              <a:off x="1966" y="2573"/>
              <a:ext cx="141" cy="112"/>
            </a:xfrm>
            <a:prstGeom prst="upArrow">
              <a:avLst>
                <a:gd name="adj1" fmla="val 60287"/>
                <a:gd name="adj2" fmla="val 41741"/>
              </a:avLst>
            </a:prstGeom>
            <a:solidFill>
              <a:srgbClr val="262673">
                <a:alpha val="59999"/>
              </a:srgbClr>
            </a:solidFill>
            <a:ln w="9525">
              <a:solidFill>
                <a:srgbClr val="262673">
                  <a:alpha val="79999"/>
                </a:srgbClr>
              </a:solidFill>
              <a:miter lim="800000"/>
              <a:headEnd/>
              <a:tailEnd/>
            </a:ln>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2787" name="AutoShape 34"/>
            <p:cNvSpPr>
              <a:spLocks noChangeArrowheads="1"/>
            </p:cNvSpPr>
            <p:nvPr/>
          </p:nvSpPr>
          <p:spPr bwMode="auto">
            <a:xfrm>
              <a:off x="2774" y="3834"/>
              <a:ext cx="346" cy="112"/>
            </a:xfrm>
            <a:prstGeom prst="rightArrow">
              <a:avLst>
                <a:gd name="adj1" fmla="val 49685"/>
                <a:gd name="adj2" fmla="val 33782"/>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sp>
        <p:nvSpPr>
          <p:cNvPr id="32772" name="TextBox 3"/>
          <p:cNvSpPr txBox="1">
            <a:spLocks noChangeArrowheads="1"/>
          </p:cNvSpPr>
          <p:nvPr/>
        </p:nvSpPr>
        <p:spPr bwMode="auto">
          <a:xfrm>
            <a:off x="0" y="6459538"/>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7620000" cy="1143000"/>
          </a:xfrm>
        </p:spPr>
        <p:txBody>
          <a:bodyPr/>
          <a:lstStyle/>
          <a:p>
            <a:pPr eaLnBrk="1" fontAlgn="auto" hangingPunct="1">
              <a:spcAft>
                <a:spcPts val="0"/>
              </a:spcAft>
              <a:defRPr/>
            </a:pPr>
            <a:r>
              <a:rPr lang="en-US" altLang="en-US" dirty="0">
                <a:ea typeface="+mj-ea"/>
              </a:rPr>
              <a:t>Taxation and Equilibrium GDP</a:t>
            </a:r>
          </a:p>
        </p:txBody>
      </p:sp>
      <p:graphicFrame>
        <p:nvGraphicFramePr>
          <p:cNvPr id="19604" name="Group 148"/>
          <p:cNvGraphicFramePr>
            <a:graphicFrameLocks noGrp="1"/>
          </p:cNvGraphicFramePr>
          <p:nvPr>
            <p:extLst>
              <p:ext uri="{D42A27DB-BD31-4B8C-83A1-F6EECF244321}">
                <p14:modId xmlns:p14="http://schemas.microsoft.com/office/powerpoint/2010/main" val="41896940"/>
              </p:ext>
            </p:extLst>
          </p:nvPr>
        </p:nvGraphicFramePr>
        <p:xfrm>
          <a:off x="228600" y="1457325"/>
          <a:ext cx="8686800" cy="4855847"/>
        </p:xfrm>
        <a:graphic>
          <a:graphicData uri="http://schemas.openxmlformats.org/drawingml/2006/table">
            <a:tbl>
              <a:tblPr firstRow="1"/>
              <a:tblGrid>
                <a:gridCol w="900113">
                  <a:extLst>
                    <a:ext uri="{9D8B030D-6E8A-4147-A177-3AD203B41FA5}">
                      <a16:colId xmlns:a16="http://schemas.microsoft.com/office/drawing/2014/main" val="20000"/>
                    </a:ext>
                  </a:extLst>
                </a:gridCol>
                <a:gridCol w="969962">
                  <a:extLst>
                    <a:ext uri="{9D8B030D-6E8A-4147-A177-3AD203B41FA5}">
                      <a16:colId xmlns:a16="http://schemas.microsoft.com/office/drawing/2014/main" val="20001"/>
                    </a:ext>
                  </a:extLst>
                </a:gridCol>
                <a:gridCol w="971550">
                  <a:extLst>
                    <a:ext uri="{9D8B030D-6E8A-4147-A177-3AD203B41FA5}">
                      <a16:colId xmlns:a16="http://schemas.microsoft.com/office/drawing/2014/main" val="20002"/>
                    </a:ext>
                  </a:extLst>
                </a:gridCol>
                <a:gridCol w="968375">
                  <a:extLst>
                    <a:ext uri="{9D8B030D-6E8A-4147-A177-3AD203B41FA5}">
                      <a16:colId xmlns:a16="http://schemas.microsoft.com/office/drawing/2014/main" val="20003"/>
                    </a:ext>
                  </a:extLst>
                </a:gridCol>
                <a:gridCol w="841375">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93738">
                  <a:extLst>
                    <a:ext uri="{9D8B030D-6E8A-4147-A177-3AD203B41FA5}">
                      <a16:colId xmlns:a16="http://schemas.microsoft.com/office/drawing/2014/main" val="20006"/>
                    </a:ext>
                  </a:extLst>
                </a:gridCol>
                <a:gridCol w="693737">
                  <a:extLst>
                    <a:ext uri="{9D8B030D-6E8A-4147-A177-3AD203B41FA5}">
                      <a16:colId xmlns:a16="http://schemas.microsoft.com/office/drawing/2014/main" val="20007"/>
                    </a:ext>
                  </a:extLst>
                </a:gridCol>
                <a:gridCol w="841375">
                  <a:extLst>
                    <a:ext uri="{9D8B030D-6E8A-4147-A177-3AD203B41FA5}">
                      <a16:colId xmlns:a16="http://schemas.microsoft.com/office/drawing/2014/main" val="20008"/>
                    </a:ext>
                  </a:extLst>
                </a:gridCol>
                <a:gridCol w="968375">
                  <a:extLst>
                    <a:ext uri="{9D8B030D-6E8A-4147-A177-3AD203B41FA5}">
                      <a16:colId xmlns:a16="http://schemas.microsoft.com/office/drawing/2014/main" val="20009"/>
                    </a:ext>
                  </a:extLst>
                </a:gridCol>
              </a:tblGrid>
              <a:tr h="274293">
                <a:tc gridSpan="10">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50" b="1" i="0" u="none" strike="noStrike" cap="none" normalizeH="0" baseline="0" dirty="0">
                          <a:ln>
                            <a:noFill/>
                          </a:ln>
                          <a:solidFill>
                            <a:schemeClr val="tx2"/>
                          </a:solidFill>
                          <a:effectLst/>
                          <a:latin typeface="Arial" panose="020B0604020202020204" pitchFamily="34" charset="0"/>
                          <a:cs typeface="Arial" panose="020B0604020202020204" pitchFamily="34" charset="0"/>
                        </a:rPr>
                        <a:t>Determination of the Equilibrium Levels of Employment, Output, and Income: Private and Public Sectors</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40052">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Real Domestic Output and Income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(GDP=DI), Billions</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Taxes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Disposable Income (DI), Billions, (1)-(2)</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Consump-tion (C),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Saving (S),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Invest-ment (I</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g</a:t>
                      </a: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grid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Net Exports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(X</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n</a:t>
                      </a: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 Billions</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endParaRPr lang="en-US"/>
                    </a:p>
                  </a:txBody>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Govern-ment Pur-chases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 Billions</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rowSpan="2">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Aggregate Expendi-tures (C+I</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g</a:t>
                      </a: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+X</a:t>
                      </a:r>
                      <a:r>
                        <a:rPr kumimoji="0" lang="en-US" altLang="en-US" sz="1200" b="1" i="0" u="none" strike="noStrike" cap="none" normalizeH="0" baseline="-25000" dirty="0">
                          <a:ln>
                            <a:noFill/>
                          </a:ln>
                          <a:solidFill>
                            <a:schemeClr val="tx2"/>
                          </a:solidFill>
                          <a:effectLst/>
                          <a:latin typeface="Arial" panose="020B0604020202020204" pitchFamily="34" charset="0"/>
                          <a:cs typeface="Arial" panose="020B0604020202020204" pitchFamily="34" charset="0"/>
                        </a:rPr>
                        <a:t>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Billions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(4)+(6)+(7)+(8)</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109727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Exports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(X)</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Imports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(M)</a:t>
                      </a:r>
                    </a:p>
                  </a:txBody>
                  <a:tcPr marL="91443" marR="91443" marT="45707" marB="4570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282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  $370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$350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$360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$400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28572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   390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370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375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415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282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   410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430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282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   430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405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445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284136">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   450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430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460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284136">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(6)   470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450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435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475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284136">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(7)   490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470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450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490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9"/>
                  </a:ext>
                </a:extLst>
              </a:tr>
              <a:tr h="282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(8)   510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490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465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505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285723">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(9)   530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480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1"/>
                  </a:ext>
                </a:extLst>
              </a:tr>
              <a:tr h="28254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  550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530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495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535</a:t>
                      </a:r>
                    </a:p>
                  </a:txBody>
                  <a:tcPr marL="91443" marR="91443" marT="45707" marB="4570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2"/>
                  </a:ext>
                </a:extLst>
              </a:tr>
            </a:tbl>
          </a:graphicData>
        </a:graphic>
      </p:graphicFrame>
      <p:sp>
        <p:nvSpPr>
          <p:cNvPr id="34957" name="TextBox 2"/>
          <p:cNvSpPr txBox="1">
            <a:spLocks noChangeArrowheads="1"/>
          </p:cNvSpPr>
          <p:nvPr/>
        </p:nvSpPr>
        <p:spPr bwMode="auto">
          <a:xfrm>
            <a:off x="32084" y="6477000"/>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98211" y="1336254"/>
            <a:ext cx="5948363"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2"/>
          <p:cNvSpPr>
            <a:spLocks noGrp="1" noChangeArrowheads="1"/>
          </p:cNvSpPr>
          <p:nvPr>
            <p:ph type="title"/>
          </p:nvPr>
        </p:nvSpPr>
        <p:spPr>
          <a:xfrm>
            <a:off x="457200" y="0"/>
            <a:ext cx="7620000" cy="1212601"/>
          </a:xfrm>
        </p:spPr>
        <p:txBody>
          <a:bodyPr/>
          <a:lstStyle/>
          <a:p>
            <a:pPr eaLnBrk="1" fontAlgn="auto" hangingPunct="1">
              <a:spcAft>
                <a:spcPts val="0"/>
              </a:spcAft>
              <a:defRPr/>
            </a:pPr>
            <a:r>
              <a:rPr lang="en-US" altLang="en-US" sz="4400" dirty="0">
                <a:ea typeface="+mj-ea"/>
              </a:rPr>
              <a:t>Taxation and Equilibrium GDP Continued</a:t>
            </a:r>
          </a:p>
        </p:txBody>
      </p:sp>
      <p:grpSp>
        <p:nvGrpSpPr>
          <p:cNvPr id="2" name="Group 2"/>
          <p:cNvGrpSpPr>
            <a:grpSpLocks/>
          </p:cNvGrpSpPr>
          <p:nvPr/>
        </p:nvGrpSpPr>
        <p:grpSpPr bwMode="auto">
          <a:xfrm>
            <a:off x="914400" y="1371600"/>
            <a:ext cx="6608763" cy="5334000"/>
            <a:chOff x="1375" y="868"/>
            <a:chExt cx="4163" cy="3360"/>
          </a:xfrm>
        </p:grpSpPr>
        <p:sp>
          <p:nvSpPr>
            <p:cNvPr id="36882" name="Rectangle 3"/>
            <p:cNvSpPr>
              <a:spLocks noChangeArrowheads="1"/>
            </p:cNvSpPr>
            <p:nvPr/>
          </p:nvSpPr>
          <p:spPr bwMode="auto">
            <a:xfrm>
              <a:off x="1812" y="868"/>
              <a:ext cx="3726" cy="28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6883" name="Arc 4"/>
            <p:cNvSpPr>
              <a:spLocks/>
            </p:cNvSpPr>
            <p:nvPr/>
          </p:nvSpPr>
          <p:spPr bwMode="auto">
            <a:xfrm>
              <a:off x="2057" y="3454"/>
              <a:ext cx="202" cy="240"/>
            </a:xfrm>
            <a:custGeom>
              <a:avLst/>
              <a:gdLst>
                <a:gd name="T0" fmla="*/ 0 w 21600"/>
                <a:gd name="T1" fmla="*/ 0 h 21437"/>
                <a:gd name="T2" fmla="*/ 0 w 21600"/>
                <a:gd name="T3" fmla="*/ 0 h 21437"/>
                <a:gd name="T4" fmla="*/ 0 w 21600"/>
                <a:gd name="T5" fmla="*/ 0 h 21437"/>
                <a:gd name="T6" fmla="*/ 0 60000 65536"/>
                <a:gd name="T7" fmla="*/ 0 60000 65536"/>
                <a:gd name="T8" fmla="*/ 0 60000 65536"/>
                <a:gd name="T9" fmla="*/ 0 w 21600"/>
                <a:gd name="T10" fmla="*/ 0 h 21437"/>
                <a:gd name="T11" fmla="*/ 21600 w 21600"/>
                <a:gd name="T12" fmla="*/ 21437 h 21437"/>
              </a:gdLst>
              <a:ahLst/>
              <a:cxnLst>
                <a:cxn ang="T6">
                  <a:pos x="T0" y="T1"/>
                </a:cxn>
                <a:cxn ang="T7">
                  <a:pos x="T2" y="T3"/>
                </a:cxn>
                <a:cxn ang="T8">
                  <a:pos x="T4" y="T5"/>
                </a:cxn>
              </a:cxnLst>
              <a:rect l="T9" t="T10" r="T11" b="T12"/>
              <a:pathLst>
                <a:path w="21600" h="21437" fill="none" extrusionOk="0">
                  <a:moveTo>
                    <a:pt x="2645" y="-1"/>
                  </a:moveTo>
                  <a:cubicBezTo>
                    <a:pt x="13469" y="1335"/>
                    <a:pt x="21600" y="10530"/>
                    <a:pt x="21600" y="21437"/>
                  </a:cubicBezTo>
                </a:path>
                <a:path w="21600" h="21437" stroke="0" extrusionOk="0">
                  <a:moveTo>
                    <a:pt x="2645" y="-1"/>
                  </a:moveTo>
                  <a:cubicBezTo>
                    <a:pt x="13469" y="1335"/>
                    <a:pt x="21600" y="10530"/>
                    <a:pt x="21600" y="21437"/>
                  </a:cubicBezTo>
                  <a:lnTo>
                    <a:pt x="0" y="21437"/>
                  </a:lnTo>
                  <a:lnTo>
                    <a:pt x="2645" y="-1"/>
                  </a:lnTo>
                  <a:close/>
                </a:path>
              </a:pathLst>
            </a:custGeom>
            <a:noFill/>
            <a:ln w="2857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sp>
          <p:nvSpPr>
            <p:cNvPr id="36884" name="Text Box 5"/>
            <p:cNvSpPr txBox="1">
              <a:spLocks noChangeArrowheads="1"/>
            </p:cNvSpPr>
            <p:nvPr/>
          </p:nvSpPr>
          <p:spPr bwMode="auto">
            <a:xfrm>
              <a:off x="1886" y="3502"/>
              <a:ext cx="28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45°</a:t>
              </a:r>
            </a:p>
          </p:txBody>
        </p:sp>
        <p:sp>
          <p:nvSpPr>
            <p:cNvPr id="36885" name="Text Box 6"/>
            <p:cNvSpPr txBox="1">
              <a:spLocks noChangeArrowheads="1"/>
            </p:cNvSpPr>
            <p:nvPr/>
          </p:nvSpPr>
          <p:spPr bwMode="auto">
            <a:xfrm>
              <a:off x="2029" y="3697"/>
              <a:ext cx="2117"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300" b="1" dirty="0">
                  <a:latin typeface="Arial" panose="020B0604020202020204" pitchFamily="34" charset="0"/>
                </a:rPr>
                <a:t>                                   490              550        </a:t>
              </a:r>
            </a:p>
          </p:txBody>
        </p:sp>
        <p:sp>
          <p:nvSpPr>
            <p:cNvPr id="36886" name="Text Box 10"/>
            <p:cNvSpPr txBox="1">
              <a:spLocks noChangeArrowheads="1"/>
            </p:cNvSpPr>
            <p:nvPr/>
          </p:nvSpPr>
          <p:spPr bwMode="auto">
            <a:xfrm>
              <a:off x="1922" y="4015"/>
              <a:ext cx="305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Real domestic product, GDP (billions of dollars)</a:t>
              </a:r>
            </a:p>
          </p:txBody>
        </p:sp>
        <p:sp>
          <p:nvSpPr>
            <p:cNvPr id="36887" name="Text Box 11"/>
            <p:cNvSpPr txBox="1">
              <a:spLocks noChangeArrowheads="1"/>
            </p:cNvSpPr>
            <p:nvPr/>
          </p:nvSpPr>
          <p:spPr bwMode="auto">
            <a:xfrm rot="-5400000">
              <a:off x="92" y="2155"/>
              <a:ext cx="277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Aggregate expenditures (billions of dollars)</a:t>
              </a:r>
            </a:p>
          </p:txBody>
        </p:sp>
      </p:grpSp>
      <p:sp>
        <p:nvSpPr>
          <p:cNvPr id="16" name="Line 23"/>
          <p:cNvSpPr>
            <a:spLocks noChangeShapeType="1"/>
          </p:cNvSpPr>
          <p:nvPr/>
        </p:nvSpPr>
        <p:spPr bwMode="auto">
          <a:xfrm>
            <a:off x="4689475" y="2616200"/>
            <a:ext cx="0" cy="327025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7" name="Line 12"/>
          <p:cNvSpPr>
            <a:spLocks noChangeShapeType="1"/>
          </p:cNvSpPr>
          <p:nvPr/>
        </p:nvSpPr>
        <p:spPr bwMode="auto">
          <a:xfrm flipV="1">
            <a:off x="1941513" y="1614488"/>
            <a:ext cx="4094162" cy="3048000"/>
          </a:xfrm>
          <a:prstGeom prst="line">
            <a:avLst/>
          </a:prstGeom>
          <a:noFill/>
          <a:ln w="57150">
            <a:solidFill>
              <a:srgbClr val="262673">
                <a:alpha val="59999"/>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 name="Line 13"/>
          <p:cNvSpPr>
            <a:spLocks noChangeShapeType="1"/>
          </p:cNvSpPr>
          <p:nvPr/>
        </p:nvSpPr>
        <p:spPr bwMode="auto">
          <a:xfrm flipV="1">
            <a:off x="1931988" y="1890713"/>
            <a:ext cx="4094162" cy="3048000"/>
          </a:xfrm>
          <a:prstGeom prst="line">
            <a:avLst/>
          </a:prstGeom>
          <a:noFill/>
          <a:ln w="57150">
            <a:solidFill>
              <a:srgbClr val="26267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 name="Line 16"/>
          <p:cNvSpPr>
            <a:spLocks noChangeShapeType="1"/>
          </p:cNvSpPr>
          <p:nvPr/>
        </p:nvSpPr>
        <p:spPr bwMode="auto">
          <a:xfrm flipV="1">
            <a:off x="1606550" y="1506538"/>
            <a:ext cx="4154488" cy="434181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 name="Line 17"/>
          <p:cNvSpPr>
            <a:spLocks noChangeShapeType="1"/>
          </p:cNvSpPr>
          <p:nvPr/>
        </p:nvSpPr>
        <p:spPr bwMode="auto">
          <a:xfrm>
            <a:off x="5364163" y="2284413"/>
            <a:ext cx="363537" cy="6619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 name="Text Box 19"/>
          <p:cNvSpPr txBox="1">
            <a:spLocks noChangeArrowheads="1"/>
          </p:cNvSpPr>
          <p:nvPr/>
        </p:nvSpPr>
        <p:spPr bwMode="auto">
          <a:xfrm>
            <a:off x="5749925" y="2817813"/>
            <a:ext cx="163353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$15 billion</a:t>
            </a:r>
          </a:p>
          <a:p>
            <a:pPr eaLnBrk="1" hangingPunct="1">
              <a:spcBef>
                <a:spcPct val="0"/>
              </a:spcBef>
              <a:buClrTx/>
              <a:buFontTx/>
              <a:buNone/>
            </a:pPr>
            <a:r>
              <a:rPr lang="en-US" altLang="en-US" sz="1800" b="1" dirty="0">
                <a:latin typeface="Arial" panose="020B0604020202020204" pitchFamily="34" charset="0"/>
              </a:rPr>
              <a:t>decrease in</a:t>
            </a:r>
          </a:p>
          <a:p>
            <a:pPr eaLnBrk="1" hangingPunct="1">
              <a:spcBef>
                <a:spcPct val="0"/>
              </a:spcBef>
              <a:buClrTx/>
              <a:buFontTx/>
              <a:buNone/>
            </a:pPr>
            <a:r>
              <a:rPr lang="en-US" altLang="en-US" sz="1800" b="1" dirty="0">
                <a:latin typeface="Arial" panose="020B0604020202020204" pitchFamily="34" charset="0"/>
              </a:rPr>
              <a:t>consumption</a:t>
            </a:r>
          </a:p>
          <a:p>
            <a:pPr eaLnBrk="1" hangingPunct="1">
              <a:spcBef>
                <a:spcPct val="0"/>
              </a:spcBef>
              <a:buClrTx/>
              <a:buFontTx/>
              <a:buNone/>
            </a:pPr>
            <a:r>
              <a:rPr lang="en-US" altLang="en-US" sz="1800" b="1" dirty="0">
                <a:latin typeface="Arial" panose="020B0604020202020204" pitchFamily="34" charset="0"/>
              </a:rPr>
              <a:t>from a</a:t>
            </a:r>
          </a:p>
          <a:p>
            <a:pPr eaLnBrk="1" hangingPunct="1">
              <a:spcBef>
                <a:spcPct val="0"/>
              </a:spcBef>
              <a:buClrTx/>
              <a:buFontTx/>
              <a:buNone/>
            </a:pPr>
            <a:r>
              <a:rPr lang="en-US" altLang="en-US" sz="1800" b="1" dirty="0">
                <a:latin typeface="Arial" panose="020B0604020202020204" pitchFamily="34" charset="0"/>
              </a:rPr>
              <a:t>$20 billion </a:t>
            </a:r>
          </a:p>
          <a:p>
            <a:pPr eaLnBrk="1" hangingPunct="1">
              <a:spcBef>
                <a:spcPct val="0"/>
              </a:spcBef>
              <a:buClrTx/>
              <a:buFontTx/>
              <a:buNone/>
            </a:pPr>
            <a:r>
              <a:rPr lang="en-US" altLang="en-US" sz="1800" b="1" dirty="0">
                <a:latin typeface="Arial" panose="020B0604020202020204" pitchFamily="34" charset="0"/>
              </a:rPr>
              <a:t>increase</a:t>
            </a:r>
          </a:p>
          <a:p>
            <a:pPr eaLnBrk="1" hangingPunct="1">
              <a:spcBef>
                <a:spcPct val="0"/>
              </a:spcBef>
              <a:buClrTx/>
              <a:buFontTx/>
              <a:buNone/>
            </a:pPr>
            <a:r>
              <a:rPr lang="en-US" altLang="en-US" sz="1800" b="1" dirty="0">
                <a:latin typeface="Arial" panose="020B0604020202020204" pitchFamily="34" charset="0"/>
              </a:rPr>
              <a:t>in taxes</a:t>
            </a:r>
          </a:p>
        </p:txBody>
      </p:sp>
      <p:sp>
        <p:nvSpPr>
          <p:cNvPr id="22" name="Text Box 20"/>
          <p:cNvSpPr txBox="1">
            <a:spLocks noChangeArrowheads="1"/>
          </p:cNvSpPr>
          <p:nvPr/>
        </p:nvSpPr>
        <p:spPr bwMode="auto">
          <a:xfrm>
            <a:off x="5935663" y="1684338"/>
            <a:ext cx="1635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a:t>
            </a:r>
            <a:r>
              <a:rPr lang="en-US" altLang="en-US" sz="1600" b="1" i="1" baseline="-25000" dirty="0">
                <a:latin typeface="Arial" panose="020B0604020202020204" pitchFamily="34" charset="0"/>
              </a:rPr>
              <a:t>a</a:t>
            </a:r>
            <a:r>
              <a:rPr lang="en-US" altLang="en-US" sz="1600" b="1" i="1" dirty="0">
                <a:latin typeface="Arial" panose="020B0604020202020204" pitchFamily="34" charset="0"/>
              </a:rPr>
              <a:t> + I</a:t>
            </a:r>
            <a:r>
              <a:rPr lang="en-US" altLang="en-US" sz="1600" b="1" i="1" baseline="-25000" dirty="0">
                <a:latin typeface="Arial" panose="020B0604020202020204" pitchFamily="34" charset="0"/>
              </a:rPr>
              <a:t>g</a:t>
            </a:r>
            <a:r>
              <a:rPr lang="en-US" altLang="en-US" sz="1600" b="1" i="1" dirty="0">
                <a:latin typeface="Arial" panose="020B0604020202020204" pitchFamily="34" charset="0"/>
              </a:rPr>
              <a:t> + X</a:t>
            </a:r>
            <a:r>
              <a:rPr lang="en-US" altLang="en-US" sz="1600" b="1" i="1" baseline="-25000" dirty="0">
                <a:latin typeface="Arial" panose="020B0604020202020204" pitchFamily="34" charset="0"/>
              </a:rPr>
              <a:t>n</a:t>
            </a:r>
            <a:r>
              <a:rPr lang="en-US" altLang="en-US" sz="1600" b="1" i="1" dirty="0">
                <a:latin typeface="Arial" panose="020B0604020202020204" pitchFamily="34" charset="0"/>
              </a:rPr>
              <a:t> + G</a:t>
            </a:r>
          </a:p>
        </p:txBody>
      </p:sp>
      <p:sp>
        <p:nvSpPr>
          <p:cNvPr id="23" name="Line 24"/>
          <p:cNvSpPr>
            <a:spLocks noChangeShapeType="1"/>
          </p:cNvSpPr>
          <p:nvPr/>
        </p:nvSpPr>
        <p:spPr bwMode="auto">
          <a:xfrm>
            <a:off x="3784600" y="3559175"/>
            <a:ext cx="0" cy="2327275"/>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 name="Text Box 21"/>
          <p:cNvSpPr txBox="1">
            <a:spLocks noChangeArrowheads="1"/>
          </p:cNvSpPr>
          <p:nvPr/>
        </p:nvSpPr>
        <p:spPr bwMode="auto">
          <a:xfrm>
            <a:off x="5983288" y="1370013"/>
            <a:ext cx="1552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 + I</a:t>
            </a:r>
            <a:r>
              <a:rPr lang="en-US" altLang="en-US" sz="1600" b="1" i="1" baseline="-25000" dirty="0">
                <a:latin typeface="Arial" panose="020B0604020202020204" pitchFamily="34" charset="0"/>
              </a:rPr>
              <a:t>g</a:t>
            </a:r>
            <a:r>
              <a:rPr lang="en-US" altLang="en-US" sz="1600" b="1" i="1" dirty="0">
                <a:latin typeface="Arial" panose="020B0604020202020204" pitchFamily="34" charset="0"/>
              </a:rPr>
              <a:t> + X</a:t>
            </a:r>
            <a:r>
              <a:rPr lang="en-US" altLang="en-US" sz="1600" b="1" i="1" baseline="-25000" dirty="0">
                <a:latin typeface="Arial" panose="020B0604020202020204" pitchFamily="34" charset="0"/>
              </a:rPr>
              <a:t>n</a:t>
            </a:r>
            <a:r>
              <a:rPr lang="en-US" altLang="en-US" sz="1600" b="1" i="1" dirty="0">
                <a:latin typeface="Arial" panose="020B0604020202020204" pitchFamily="34" charset="0"/>
              </a:rPr>
              <a:t> + G</a:t>
            </a:r>
            <a:endParaRPr lang="en-US" altLang="en-US" sz="1600" b="1" i="1" baseline="-25000" dirty="0">
              <a:latin typeface="Arial" panose="020B0604020202020204" pitchFamily="34" charset="0"/>
            </a:endParaRPr>
          </a:p>
        </p:txBody>
      </p:sp>
      <p:sp>
        <p:nvSpPr>
          <p:cNvPr id="25" name="Line 22"/>
          <p:cNvSpPr>
            <a:spLocks noChangeShapeType="1"/>
          </p:cNvSpPr>
          <p:nvPr/>
        </p:nvSpPr>
        <p:spPr bwMode="auto">
          <a:xfrm flipV="1">
            <a:off x="1941513" y="1598613"/>
            <a:ext cx="4094162" cy="3048000"/>
          </a:xfrm>
          <a:prstGeom prst="line">
            <a:avLst/>
          </a:prstGeom>
          <a:noFill/>
          <a:ln w="57150">
            <a:solidFill>
              <a:srgbClr val="262673">
                <a:alpha val="59999"/>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 name="AutoShape 25"/>
          <p:cNvSpPr>
            <a:spLocks noChangeArrowheads="1"/>
          </p:cNvSpPr>
          <p:nvPr/>
        </p:nvSpPr>
        <p:spPr bwMode="auto">
          <a:xfrm flipV="1">
            <a:off x="5135563" y="2254250"/>
            <a:ext cx="223837" cy="182563"/>
          </a:xfrm>
          <a:prstGeom prst="upArrow">
            <a:avLst>
              <a:gd name="adj1" fmla="val 60287"/>
              <a:gd name="adj2" fmla="val 41741"/>
            </a:avLst>
          </a:prstGeom>
          <a:solidFill>
            <a:srgbClr val="262673">
              <a:alpha val="59999"/>
            </a:srgbClr>
          </a:solidFill>
          <a:ln w="9525">
            <a:solidFill>
              <a:schemeClr val="tx1"/>
            </a:solidFill>
            <a:miter lim="800000"/>
            <a:headEnd/>
            <a:tailEnd/>
          </a:ln>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29" name="AutoShape 34"/>
          <p:cNvSpPr>
            <a:spLocks noChangeArrowheads="1"/>
          </p:cNvSpPr>
          <p:nvPr/>
        </p:nvSpPr>
        <p:spPr bwMode="auto">
          <a:xfrm flipH="1">
            <a:off x="3976688" y="6094413"/>
            <a:ext cx="549275" cy="182562"/>
          </a:xfrm>
          <a:prstGeom prst="rightArrow">
            <a:avLst>
              <a:gd name="adj1" fmla="val 49685"/>
              <a:gd name="adj2" fmla="val 32901"/>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6881" name="TextBox 4"/>
          <p:cNvSpPr txBox="1">
            <a:spLocks noChangeArrowheads="1"/>
          </p:cNvSpPr>
          <p:nvPr/>
        </p:nvSpPr>
        <p:spPr bwMode="auto">
          <a:xfrm>
            <a:off x="0" y="6519863"/>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500"/>
                            </p:stCondLst>
                            <p:childTnLst>
                              <p:par>
                                <p:cTn id="15" presetID="22" presetClass="entr" presetSubtype="8"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nodeType="afterGroup">
                            <p:stCondLst>
                              <p:cond delay="1000"/>
                            </p:stCondLst>
                            <p:childTnLst>
                              <p:par>
                                <p:cTn id="19" presetID="22" presetClass="entr" presetSubtype="8" fill="hold"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1000"/>
                                        <p:tgtEl>
                                          <p:spTgt spid="25"/>
                                        </p:tgtEl>
                                      </p:cBhvr>
                                    </p:animEffect>
                                  </p:childTnLst>
                                </p:cTn>
                              </p:par>
                            </p:childTnLst>
                          </p:cTn>
                        </p:par>
                        <p:par>
                          <p:cTn id="22" fill="hold" nodeType="afterGroup">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par>
                          <p:cTn id="25" fill="hold" nodeType="afterGroup">
                            <p:stCondLst>
                              <p:cond delay="2000"/>
                            </p:stCondLst>
                            <p:childTnLst>
                              <p:par>
                                <p:cTn id="26" presetID="22" presetClass="entr" presetSubtype="1"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500"/>
                                        <p:tgtEl>
                                          <p:spTgt spid="16"/>
                                        </p:tgtEl>
                                      </p:cBhvr>
                                    </p:animEffect>
                                  </p:childTnLst>
                                </p:cTn>
                              </p:par>
                            </p:childTnLst>
                          </p:cTn>
                        </p:par>
                        <p:par>
                          <p:cTn id="29" fill="hold" nodeType="afterGroup">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up)">
                                      <p:cBhvr>
                                        <p:cTn id="32" dur="2000"/>
                                        <p:tgtEl>
                                          <p:spTgt spid="26"/>
                                        </p:tgtEl>
                                      </p:cBhvr>
                                    </p:animEffect>
                                  </p:childTnLst>
                                </p:cTn>
                              </p:par>
                            </p:childTnLst>
                          </p:cTn>
                        </p:par>
                        <p:par>
                          <p:cTn id="33" fill="hold" nodeType="afterGroup">
                            <p:stCondLst>
                              <p:cond delay="4500"/>
                            </p:stCondLst>
                            <p:childTnLst>
                              <p:par>
                                <p:cTn id="34" presetID="2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childTnLst>
                                </p:cTn>
                              </p:par>
                            </p:childTnLst>
                          </p:cTn>
                        </p:par>
                        <p:par>
                          <p:cTn id="38" fill="hold" nodeType="afterGroup">
                            <p:stCondLst>
                              <p:cond delay="5000"/>
                            </p:stCondLst>
                            <p:childTnLst>
                              <p:par>
                                <p:cTn id="39" presetID="22" presetClass="entr" presetSubtype="1" fill="hold"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wipe(up)">
                                      <p:cBhvr>
                                        <p:cTn id="41" dur="500"/>
                                        <p:tgtEl>
                                          <p:spTgt spid="20"/>
                                        </p:tgtEl>
                                      </p:cBhvr>
                                    </p:animEffect>
                                  </p:childTnLst>
                                </p:cTn>
                              </p:par>
                            </p:childTnLst>
                          </p:cTn>
                        </p:par>
                        <p:par>
                          <p:cTn id="42" fill="hold" nodeType="afterGroup">
                            <p:stCondLst>
                              <p:cond delay="5500"/>
                            </p:stCondLst>
                            <p:childTnLst>
                              <p:par>
                                <p:cTn id="43" presetID="1" presetClass="entr" presetSubtype="0" fill="hold" nodeType="after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42" presetClass="path" presetSubtype="0" accel="50000" decel="50000" fill="hold" nodeType="withEffect">
                                  <p:stCondLst>
                                    <p:cond delay="0"/>
                                  </p:stCondLst>
                                  <p:childTnLst>
                                    <p:animMotion origin="layout" path="M 3.61111E-6 -2.22222E-6 L 3.61111E-6 0.04005 " pathEditMode="relative" rAng="0" ptsTypes="AA">
                                      <p:cBhvr>
                                        <p:cTn id="46" dur="2000" fill="hold"/>
                                        <p:tgtEl>
                                          <p:spTgt spid="17"/>
                                        </p:tgtEl>
                                        <p:attrNameLst>
                                          <p:attrName>ppt_x</p:attrName>
                                          <p:attrName>ppt_y</p:attrName>
                                        </p:attrNameLst>
                                      </p:cBhvr>
                                      <p:rCtr x="0" y="200000"/>
                                    </p:animMotion>
                                  </p:childTnLst>
                                </p:cTn>
                              </p:par>
                            </p:childTnLst>
                          </p:cTn>
                        </p:par>
                        <p:par>
                          <p:cTn id="47" fill="hold" nodeType="afterGroup">
                            <p:stCondLst>
                              <p:cond delay="7500"/>
                            </p:stCondLst>
                            <p:childTnLst>
                              <p:par>
                                <p:cTn id="48" presetID="1" presetClass="entr" presetSubtype="0" fill="hold" grpId="0" nodeType="afterEffect">
                                  <p:stCondLst>
                                    <p:cond delay="0"/>
                                  </p:stCondLst>
                                  <p:childTnLst>
                                    <p:set>
                                      <p:cBhvr>
                                        <p:cTn id="49" dur="1" fill="hold">
                                          <p:stCondLst>
                                            <p:cond delay="0"/>
                                          </p:stCondLst>
                                        </p:cTn>
                                        <p:tgtEl>
                                          <p:spTgt spid="22"/>
                                        </p:tgtEl>
                                        <p:attrNameLst>
                                          <p:attrName>style.visibility</p:attrName>
                                        </p:attrNameLst>
                                      </p:cBhvr>
                                      <p:to>
                                        <p:strVal val="visible"/>
                                      </p:to>
                                    </p:set>
                                  </p:childTnLst>
                                </p:cTn>
                              </p:par>
                            </p:childTnLst>
                          </p:cTn>
                        </p:par>
                        <p:par>
                          <p:cTn id="50" fill="hold" nodeType="afterGroup">
                            <p:stCondLst>
                              <p:cond delay="7500"/>
                            </p:stCondLst>
                            <p:childTnLst>
                              <p:par>
                                <p:cTn id="51" presetID="22" presetClass="entr" presetSubtype="1" fill="hold" nodeType="after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up)">
                                      <p:cBhvr>
                                        <p:cTn id="53" dur="500"/>
                                        <p:tgtEl>
                                          <p:spTgt spid="23"/>
                                        </p:tgtEl>
                                      </p:cBhvr>
                                    </p:animEffect>
                                  </p:childTnLst>
                                </p:cTn>
                              </p:par>
                              <p:par>
                                <p:cTn id="54" presetID="1" presetClass="entr" presetSubtype="0" fill="hold" nodeType="withEffect">
                                  <p:stCondLst>
                                    <p:cond delay="0"/>
                                  </p:stCondLst>
                                  <p:childTnLst>
                                    <p:set>
                                      <p:cBhvr>
                                        <p:cTn id="55" dur="1" fill="hold">
                                          <p:stCondLst>
                                            <p:cond delay="0"/>
                                          </p:stCondLst>
                                        </p:cTn>
                                        <p:tgtEl>
                                          <p:spTgt spid="18"/>
                                        </p:tgtEl>
                                        <p:attrNameLst>
                                          <p:attrName>style.visibility</p:attrName>
                                        </p:attrNameLst>
                                      </p:cBhvr>
                                      <p:to>
                                        <p:strVal val="visible"/>
                                      </p:to>
                                    </p:set>
                                  </p:childTnLst>
                                </p:cTn>
                              </p:par>
                            </p:childTnLst>
                          </p:cTn>
                        </p:par>
                        <p:par>
                          <p:cTn id="56" fill="hold" nodeType="afterGroup">
                            <p:stCondLst>
                              <p:cond delay="8000"/>
                            </p:stCondLst>
                            <p:childTnLst>
                              <p:par>
                                <p:cTn id="57" presetID="22" presetClass="entr" presetSubtype="2"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right)">
                                      <p:cBhvr>
                                        <p:cTn id="5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4" grpId="0"/>
      <p:bldP spid="26" grpId="0" animBg="1"/>
      <p:bldP spid="2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274638"/>
            <a:ext cx="8686800" cy="1143000"/>
          </a:xfrm>
        </p:spPr>
        <p:txBody>
          <a:bodyPr/>
          <a:lstStyle/>
          <a:p>
            <a:pPr eaLnBrk="1" fontAlgn="auto" hangingPunct="1">
              <a:spcAft>
                <a:spcPts val="0"/>
              </a:spcAft>
              <a:defRPr/>
            </a:pPr>
            <a:r>
              <a:rPr lang="en-US" altLang="en-US" sz="4400" dirty="0">
                <a:ea typeface="+mj-ea"/>
              </a:rPr>
              <a:t>Equilibrium </a:t>
            </a:r>
            <a:r>
              <a:rPr lang="en-US" altLang="en-US" sz="4400" dirty="0" smtClean="0">
                <a:ea typeface="+mj-ea"/>
              </a:rPr>
              <a:t>vs. Full-Employment</a:t>
            </a:r>
            <a:endParaRPr lang="en-US" altLang="en-US" sz="4400" dirty="0">
              <a:ea typeface="+mj-ea"/>
            </a:endParaRPr>
          </a:p>
        </p:txBody>
      </p:sp>
      <p:sp>
        <p:nvSpPr>
          <p:cNvPr id="38915" name="Rectangle 3"/>
          <p:cNvSpPr>
            <a:spLocks noGrp="1" noChangeArrowheads="1"/>
          </p:cNvSpPr>
          <p:nvPr>
            <p:ph idx="1"/>
          </p:nvPr>
        </p:nvSpPr>
        <p:spPr/>
        <p:txBody>
          <a:bodyPr/>
          <a:lstStyle/>
          <a:p>
            <a:pPr eaLnBrk="1" hangingPunct="1"/>
            <a:r>
              <a:rPr lang="en-US" altLang="en-US" sz="3200" dirty="0"/>
              <a:t>Recessionary expenditure gap</a:t>
            </a:r>
          </a:p>
          <a:p>
            <a:pPr lvl="1" eaLnBrk="1" hangingPunct="1">
              <a:buClr>
                <a:schemeClr val="accent1"/>
              </a:buClr>
            </a:pPr>
            <a:r>
              <a:rPr lang="en-US" altLang="en-US" sz="3200" dirty="0"/>
              <a:t>Insufficient aggregate spending</a:t>
            </a:r>
          </a:p>
          <a:p>
            <a:pPr lvl="1" eaLnBrk="1" hangingPunct="1">
              <a:buClr>
                <a:schemeClr val="accent1"/>
              </a:buClr>
            </a:pPr>
            <a:r>
              <a:rPr lang="en-US" altLang="en-US" sz="3200" dirty="0"/>
              <a:t>Spending below full-employment GDP</a:t>
            </a:r>
          </a:p>
          <a:p>
            <a:pPr lvl="1" eaLnBrk="1" hangingPunct="1">
              <a:buClr>
                <a:schemeClr val="accent1"/>
              </a:buClr>
            </a:pPr>
            <a:r>
              <a:rPr lang="en-US" altLang="en-US" sz="3200" dirty="0"/>
              <a:t>Increase G and/or decrease T</a:t>
            </a:r>
          </a:p>
          <a:p>
            <a:pPr eaLnBrk="1" hangingPunct="1"/>
            <a:r>
              <a:rPr lang="en-US" altLang="en-US" sz="3200" dirty="0"/>
              <a:t>Inflationary expenditure gap</a:t>
            </a:r>
          </a:p>
          <a:p>
            <a:pPr lvl="1" eaLnBrk="1" hangingPunct="1">
              <a:buClr>
                <a:schemeClr val="accent1"/>
              </a:buClr>
            </a:pPr>
            <a:r>
              <a:rPr lang="en-US" altLang="en-US" sz="3200" dirty="0"/>
              <a:t>Too much aggregate spending</a:t>
            </a:r>
          </a:p>
          <a:p>
            <a:pPr lvl="1" eaLnBrk="1" hangingPunct="1">
              <a:buClr>
                <a:schemeClr val="accent1"/>
              </a:buClr>
            </a:pPr>
            <a:r>
              <a:rPr lang="en-US" altLang="en-US" sz="3200" dirty="0"/>
              <a:t>Spending exceeds full-employment GDP</a:t>
            </a:r>
          </a:p>
          <a:p>
            <a:pPr lvl="1" eaLnBrk="1" hangingPunct="1">
              <a:buClr>
                <a:schemeClr val="accent1"/>
              </a:buClr>
            </a:pPr>
            <a:r>
              <a:rPr lang="en-US" altLang="en-US" sz="3200" dirty="0"/>
              <a:t>Decrease G and/or increase T</a:t>
            </a:r>
          </a:p>
        </p:txBody>
      </p:sp>
      <p:sp>
        <p:nvSpPr>
          <p:cNvPr id="38916" name="TextBox 1"/>
          <p:cNvSpPr txBox="1">
            <a:spLocks noChangeArrowheads="1"/>
          </p:cNvSpPr>
          <p:nvPr/>
        </p:nvSpPr>
        <p:spPr bwMode="auto">
          <a:xfrm>
            <a:off x="0" y="6477000"/>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71738" y="1698625"/>
            <a:ext cx="5151437"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2"/>
          <p:cNvSpPr>
            <a:spLocks noGrp="1" noChangeArrowheads="1"/>
          </p:cNvSpPr>
          <p:nvPr>
            <p:ph type="title"/>
          </p:nvPr>
        </p:nvSpPr>
        <p:spPr>
          <a:xfrm>
            <a:off x="304800" y="152400"/>
            <a:ext cx="7924800" cy="1143000"/>
          </a:xfrm>
        </p:spPr>
        <p:txBody>
          <a:bodyPr/>
          <a:lstStyle/>
          <a:p>
            <a:pPr eaLnBrk="1" fontAlgn="auto" hangingPunct="1">
              <a:spcAft>
                <a:spcPts val="0"/>
              </a:spcAft>
              <a:defRPr/>
            </a:pPr>
            <a:r>
              <a:rPr lang="en-US" altLang="en-US" dirty="0">
                <a:ea typeface="+mj-ea"/>
              </a:rPr>
              <a:t>Recessionary Expenditure Gaps</a:t>
            </a:r>
          </a:p>
        </p:txBody>
      </p:sp>
      <p:grpSp>
        <p:nvGrpSpPr>
          <p:cNvPr id="2" name="Group 35"/>
          <p:cNvGrpSpPr>
            <a:grpSpLocks/>
          </p:cNvGrpSpPr>
          <p:nvPr/>
        </p:nvGrpSpPr>
        <p:grpSpPr bwMode="auto">
          <a:xfrm>
            <a:off x="1522413" y="1397000"/>
            <a:ext cx="6100762" cy="4965700"/>
            <a:chOff x="1373" y="1388"/>
            <a:chExt cx="3843" cy="3128"/>
          </a:xfrm>
        </p:grpSpPr>
        <p:grpSp>
          <p:nvGrpSpPr>
            <p:cNvPr id="40977" name="Group 34"/>
            <p:cNvGrpSpPr>
              <a:grpSpLocks/>
            </p:cNvGrpSpPr>
            <p:nvPr/>
          </p:nvGrpSpPr>
          <p:grpSpPr bwMode="auto">
            <a:xfrm>
              <a:off x="1373" y="1388"/>
              <a:ext cx="3843" cy="3128"/>
              <a:chOff x="1373" y="1388"/>
              <a:chExt cx="3843" cy="3128"/>
            </a:xfrm>
          </p:grpSpPr>
          <p:sp>
            <p:nvSpPr>
              <p:cNvPr id="40979" name="Rectangle 6"/>
              <p:cNvSpPr>
                <a:spLocks noChangeArrowheads="1"/>
              </p:cNvSpPr>
              <p:nvPr/>
            </p:nvSpPr>
            <p:spPr bwMode="auto">
              <a:xfrm>
                <a:off x="1990" y="1578"/>
                <a:ext cx="3226" cy="2281"/>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0980" name="Text Box 7"/>
              <p:cNvSpPr txBox="1">
                <a:spLocks noChangeArrowheads="1"/>
              </p:cNvSpPr>
              <p:nvPr/>
            </p:nvSpPr>
            <p:spPr bwMode="auto">
              <a:xfrm>
                <a:off x="2199" y="3996"/>
                <a:ext cx="1971" cy="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Real GDP</a:t>
                </a:r>
              </a:p>
              <a:p>
                <a:pPr algn="ctr" eaLnBrk="1" hangingPunct="1">
                  <a:spcBef>
                    <a:spcPct val="0"/>
                  </a:spcBef>
                  <a:buClrTx/>
                  <a:buFontTx/>
                  <a:buNone/>
                </a:pPr>
                <a:r>
                  <a:rPr lang="en-US" altLang="en-US" sz="1600" b="1" dirty="0">
                    <a:latin typeface="Arial" panose="020B0604020202020204" pitchFamily="34" charset="0"/>
                  </a:rPr>
                  <a:t>(a)</a:t>
                </a:r>
              </a:p>
              <a:p>
                <a:pPr algn="ctr" eaLnBrk="1" hangingPunct="1">
                  <a:spcBef>
                    <a:spcPct val="0"/>
                  </a:spcBef>
                  <a:buClrTx/>
                  <a:buFontTx/>
                  <a:buNone/>
                </a:pPr>
                <a:r>
                  <a:rPr lang="en-US" altLang="en-US" sz="1600" b="1" dirty="0">
                    <a:latin typeface="Arial" panose="020B0604020202020204" pitchFamily="34" charset="0"/>
                  </a:rPr>
                  <a:t>Recessionary expenditure gap</a:t>
                </a:r>
              </a:p>
            </p:txBody>
          </p:sp>
          <p:sp>
            <p:nvSpPr>
              <p:cNvPr id="40981" name="Text Box 8"/>
              <p:cNvSpPr txBox="1">
                <a:spLocks noChangeArrowheads="1"/>
              </p:cNvSpPr>
              <p:nvPr/>
            </p:nvSpPr>
            <p:spPr bwMode="auto">
              <a:xfrm rot="-5400000">
                <a:off x="766" y="2496"/>
                <a:ext cx="1580" cy="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Aggregate expenditures</a:t>
                </a:r>
              </a:p>
              <a:p>
                <a:pPr algn="ctr" eaLnBrk="1" hangingPunct="1">
                  <a:spcBef>
                    <a:spcPct val="0"/>
                  </a:spcBef>
                  <a:buClrTx/>
                  <a:buFontTx/>
                  <a:buNone/>
                </a:pPr>
                <a:r>
                  <a:rPr lang="en-US" altLang="en-US" sz="1600" b="1" dirty="0">
                    <a:latin typeface="Arial" panose="020B0604020202020204" pitchFamily="34" charset="0"/>
                  </a:rPr>
                  <a:t>(billions of dollars)</a:t>
                </a:r>
              </a:p>
            </p:txBody>
          </p:sp>
          <p:sp>
            <p:nvSpPr>
              <p:cNvPr id="40982" name="Text Box 9"/>
              <p:cNvSpPr txBox="1">
                <a:spLocks noChangeArrowheads="1"/>
              </p:cNvSpPr>
              <p:nvPr/>
            </p:nvSpPr>
            <p:spPr bwMode="auto">
              <a:xfrm>
                <a:off x="1699" y="1388"/>
                <a:ext cx="290" cy="2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370000"/>
                  </a:lnSpc>
                  <a:spcBef>
                    <a:spcPct val="0"/>
                  </a:spcBef>
                  <a:buClrTx/>
                  <a:buFontTx/>
                  <a:buNone/>
                </a:pPr>
                <a:endParaRPr lang="en-US" altLang="en-US" sz="1300" b="1" dirty="0">
                  <a:latin typeface="Arial" panose="020B0604020202020204" pitchFamily="34" charset="0"/>
                </a:endParaRPr>
              </a:p>
              <a:p>
                <a:pPr eaLnBrk="1" hangingPunct="1">
                  <a:lnSpc>
                    <a:spcPct val="370000"/>
                  </a:lnSpc>
                  <a:spcBef>
                    <a:spcPct val="0"/>
                  </a:spcBef>
                  <a:buClrTx/>
                  <a:buFontTx/>
                  <a:buNone/>
                </a:pPr>
                <a:r>
                  <a:rPr lang="en-US" altLang="en-US" sz="1300" b="1" dirty="0">
                    <a:latin typeface="Arial" panose="020B0604020202020204" pitchFamily="34" charset="0"/>
                  </a:rPr>
                  <a:t>530</a:t>
                </a:r>
              </a:p>
              <a:p>
                <a:pPr eaLnBrk="1" hangingPunct="1">
                  <a:lnSpc>
                    <a:spcPct val="370000"/>
                  </a:lnSpc>
                  <a:spcBef>
                    <a:spcPct val="0"/>
                  </a:spcBef>
                  <a:buClrTx/>
                  <a:buFontTx/>
                  <a:buNone/>
                </a:pPr>
                <a:r>
                  <a:rPr lang="en-US" altLang="en-US" sz="1300" b="1" dirty="0">
                    <a:latin typeface="Arial" panose="020B0604020202020204" pitchFamily="34" charset="0"/>
                  </a:rPr>
                  <a:t>510</a:t>
                </a:r>
              </a:p>
              <a:p>
                <a:pPr eaLnBrk="1" hangingPunct="1">
                  <a:lnSpc>
                    <a:spcPct val="370000"/>
                  </a:lnSpc>
                  <a:spcBef>
                    <a:spcPct val="0"/>
                  </a:spcBef>
                  <a:buClrTx/>
                  <a:buFontTx/>
                  <a:buNone/>
                </a:pPr>
                <a:r>
                  <a:rPr lang="en-US" altLang="en-US" sz="1300" b="1" dirty="0">
                    <a:latin typeface="Arial" panose="020B0604020202020204" pitchFamily="34" charset="0"/>
                  </a:rPr>
                  <a:t>490</a:t>
                </a:r>
              </a:p>
              <a:p>
                <a:pPr eaLnBrk="1" hangingPunct="1">
                  <a:lnSpc>
                    <a:spcPct val="370000"/>
                  </a:lnSpc>
                  <a:spcBef>
                    <a:spcPct val="0"/>
                  </a:spcBef>
                  <a:buClrTx/>
                  <a:buFontTx/>
                  <a:buNone/>
                </a:pPr>
                <a:endParaRPr lang="en-US" altLang="en-US" sz="1300" b="1" dirty="0">
                  <a:latin typeface="Arial" panose="020B0604020202020204" pitchFamily="34" charset="0"/>
                </a:endParaRPr>
              </a:p>
            </p:txBody>
          </p:sp>
          <p:sp>
            <p:nvSpPr>
              <p:cNvPr id="40983" name="Text Box 10"/>
              <p:cNvSpPr txBox="1">
                <a:spLocks noChangeArrowheads="1"/>
              </p:cNvSpPr>
              <p:nvPr/>
            </p:nvSpPr>
            <p:spPr bwMode="auto">
              <a:xfrm>
                <a:off x="2051" y="3700"/>
                <a:ext cx="285"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45°</a:t>
                </a:r>
              </a:p>
            </p:txBody>
          </p:sp>
          <p:sp>
            <p:nvSpPr>
              <p:cNvPr id="40984" name="Text Box 11"/>
              <p:cNvSpPr txBox="1">
                <a:spLocks noChangeArrowheads="1"/>
              </p:cNvSpPr>
              <p:nvPr/>
            </p:nvSpPr>
            <p:spPr bwMode="auto">
              <a:xfrm>
                <a:off x="2090" y="3833"/>
                <a:ext cx="1914"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300" b="1" dirty="0">
                    <a:latin typeface="Arial" panose="020B0604020202020204" pitchFamily="34" charset="0"/>
                  </a:rPr>
                  <a:t>                 490          510          530       </a:t>
                </a:r>
              </a:p>
            </p:txBody>
          </p:sp>
          <p:sp>
            <p:nvSpPr>
              <p:cNvPr id="40985" name="Arc 16"/>
              <p:cNvSpPr>
                <a:spLocks/>
              </p:cNvSpPr>
              <p:nvPr/>
            </p:nvSpPr>
            <p:spPr bwMode="auto">
              <a:xfrm>
                <a:off x="2170" y="3655"/>
                <a:ext cx="169" cy="193"/>
              </a:xfrm>
              <a:custGeom>
                <a:avLst/>
                <a:gdLst>
                  <a:gd name="T0" fmla="*/ 0 w 21600"/>
                  <a:gd name="T1" fmla="*/ 0 h 21437"/>
                  <a:gd name="T2" fmla="*/ 0 w 21600"/>
                  <a:gd name="T3" fmla="*/ 0 h 21437"/>
                  <a:gd name="T4" fmla="*/ 0 w 21600"/>
                  <a:gd name="T5" fmla="*/ 0 h 21437"/>
                  <a:gd name="T6" fmla="*/ 0 60000 65536"/>
                  <a:gd name="T7" fmla="*/ 0 60000 65536"/>
                  <a:gd name="T8" fmla="*/ 0 60000 65536"/>
                  <a:gd name="T9" fmla="*/ 0 w 21600"/>
                  <a:gd name="T10" fmla="*/ 0 h 21437"/>
                  <a:gd name="T11" fmla="*/ 21600 w 21600"/>
                  <a:gd name="T12" fmla="*/ 21437 h 21437"/>
                </a:gdLst>
                <a:ahLst/>
                <a:cxnLst>
                  <a:cxn ang="T6">
                    <a:pos x="T0" y="T1"/>
                  </a:cxn>
                  <a:cxn ang="T7">
                    <a:pos x="T2" y="T3"/>
                  </a:cxn>
                  <a:cxn ang="T8">
                    <a:pos x="T4" y="T5"/>
                  </a:cxn>
                </a:cxnLst>
                <a:rect l="T9" t="T10" r="T11" b="T12"/>
                <a:pathLst>
                  <a:path w="21600" h="21437" fill="none" extrusionOk="0">
                    <a:moveTo>
                      <a:pt x="2645" y="-1"/>
                    </a:moveTo>
                    <a:cubicBezTo>
                      <a:pt x="13469" y="1335"/>
                      <a:pt x="21600" y="10530"/>
                      <a:pt x="21600" y="21437"/>
                    </a:cubicBezTo>
                  </a:path>
                  <a:path w="21600" h="21437" stroke="0" extrusionOk="0">
                    <a:moveTo>
                      <a:pt x="2645" y="-1"/>
                    </a:moveTo>
                    <a:cubicBezTo>
                      <a:pt x="13469" y="1335"/>
                      <a:pt x="21600" y="10530"/>
                      <a:pt x="21600" y="21437"/>
                    </a:cubicBezTo>
                    <a:lnTo>
                      <a:pt x="0" y="21437"/>
                    </a:lnTo>
                    <a:lnTo>
                      <a:pt x="2645" y="-1"/>
                    </a:lnTo>
                    <a:close/>
                  </a:path>
                </a:pathLst>
              </a:custGeom>
              <a:noFill/>
              <a:ln w="28575">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dirty="0"/>
              </a:p>
            </p:txBody>
          </p:sp>
        </p:grpSp>
        <p:sp>
          <p:nvSpPr>
            <p:cNvPr id="40978" name="Line 15"/>
            <p:cNvSpPr>
              <a:spLocks noChangeShapeType="1"/>
            </p:cNvSpPr>
            <p:nvPr/>
          </p:nvSpPr>
          <p:spPr bwMode="auto">
            <a:xfrm flipV="1">
              <a:off x="1989" y="1635"/>
              <a:ext cx="2255" cy="221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2" name="Line 17"/>
          <p:cNvSpPr>
            <a:spLocks noChangeShapeType="1"/>
          </p:cNvSpPr>
          <p:nvPr/>
        </p:nvSpPr>
        <p:spPr bwMode="auto">
          <a:xfrm flipV="1">
            <a:off x="2816225" y="2127250"/>
            <a:ext cx="3478213" cy="2454275"/>
          </a:xfrm>
          <a:prstGeom prst="line">
            <a:avLst/>
          </a:prstGeom>
          <a:noFill/>
          <a:ln w="57150">
            <a:solidFill>
              <a:srgbClr val="66669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Text Box 22"/>
          <p:cNvSpPr txBox="1">
            <a:spLocks noChangeArrowheads="1"/>
          </p:cNvSpPr>
          <p:nvPr/>
        </p:nvSpPr>
        <p:spPr bwMode="auto">
          <a:xfrm>
            <a:off x="6338888" y="1905000"/>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AE</a:t>
            </a:r>
            <a:r>
              <a:rPr lang="en-US" altLang="en-US" sz="1600" b="1" i="1" baseline="-25000" dirty="0">
                <a:latin typeface="Arial" panose="020B0604020202020204" pitchFamily="34" charset="0"/>
              </a:rPr>
              <a:t>0</a:t>
            </a:r>
          </a:p>
        </p:txBody>
      </p:sp>
      <p:sp>
        <p:nvSpPr>
          <p:cNvPr id="24" name="Text Box 24"/>
          <p:cNvSpPr txBox="1">
            <a:spLocks noChangeArrowheads="1"/>
          </p:cNvSpPr>
          <p:nvPr/>
        </p:nvSpPr>
        <p:spPr bwMode="auto">
          <a:xfrm>
            <a:off x="6338888" y="2127250"/>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AE</a:t>
            </a:r>
            <a:r>
              <a:rPr lang="en-US" altLang="en-US" sz="1600" b="1" i="1" baseline="-25000" dirty="0">
                <a:latin typeface="Arial" panose="020B0604020202020204" pitchFamily="34" charset="0"/>
              </a:rPr>
              <a:t>1</a:t>
            </a:r>
          </a:p>
        </p:txBody>
      </p:sp>
      <p:sp>
        <p:nvSpPr>
          <p:cNvPr id="25" name="Line 27"/>
          <p:cNvSpPr>
            <a:spLocks noChangeShapeType="1"/>
          </p:cNvSpPr>
          <p:nvPr/>
        </p:nvSpPr>
        <p:spPr bwMode="auto">
          <a:xfrm>
            <a:off x="3668713" y="4140200"/>
            <a:ext cx="0" cy="11938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6" name="Line 28"/>
          <p:cNvSpPr>
            <a:spLocks noChangeShapeType="1"/>
          </p:cNvSpPr>
          <p:nvPr/>
        </p:nvSpPr>
        <p:spPr bwMode="auto">
          <a:xfrm>
            <a:off x="4397375" y="3467100"/>
            <a:ext cx="0" cy="186690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 name="Line 29"/>
          <p:cNvSpPr>
            <a:spLocks noChangeShapeType="1"/>
          </p:cNvSpPr>
          <p:nvPr/>
        </p:nvSpPr>
        <p:spPr bwMode="auto">
          <a:xfrm flipV="1">
            <a:off x="2816225" y="2308225"/>
            <a:ext cx="3478213" cy="2454275"/>
          </a:xfrm>
          <a:prstGeom prst="line">
            <a:avLst/>
          </a:prstGeom>
          <a:noFill/>
          <a:ln w="57150">
            <a:solidFill>
              <a:srgbClr val="26267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Text Box 36"/>
          <p:cNvSpPr txBox="1">
            <a:spLocks noChangeArrowheads="1"/>
          </p:cNvSpPr>
          <p:nvPr/>
        </p:nvSpPr>
        <p:spPr bwMode="auto">
          <a:xfrm>
            <a:off x="5159375" y="4560888"/>
            <a:ext cx="13811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Full</a:t>
            </a:r>
          </a:p>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employment</a:t>
            </a:r>
          </a:p>
        </p:txBody>
      </p:sp>
      <p:sp>
        <p:nvSpPr>
          <p:cNvPr id="29" name="Text Box 37"/>
          <p:cNvSpPr txBox="1">
            <a:spLocks noChangeArrowheads="1"/>
          </p:cNvSpPr>
          <p:nvPr/>
        </p:nvSpPr>
        <p:spPr bwMode="auto">
          <a:xfrm>
            <a:off x="5183188" y="3319463"/>
            <a:ext cx="1660525"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Recessionary</a:t>
            </a:r>
          </a:p>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expenditure</a:t>
            </a:r>
          </a:p>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gap = $5 billion</a:t>
            </a:r>
          </a:p>
        </p:txBody>
      </p:sp>
      <p:sp>
        <p:nvSpPr>
          <p:cNvPr id="30" name="Line 38"/>
          <p:cNvSpPr>
            <a:spLocks noChangeShapeType="1"/>
          </p:cNvSpPr>
          <p:nvPr/>
        </p:nvSpPr>
        <p:spPr bwMode="auto">
          <a:xfrm rot="21360000" flipH="1">
            <a:off x="4481513" y="4794250"/>
            <a:ext cx="700087" cy="406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AutoShape 39"/>
          <p:cNvSpPr>
            <a:spLocks/>
          </p:cNvSpPr>
          <p:nvPr/>
        </p:nvSpPr>
        <p:spPr bwMode="auto">
          <a:xfrm>
            <a:off x="4384675" y="3441700"/>
            <a:ext cx="153988" cy="220663"/>
          </a:xfrm>
          <a:prstGeom prst="rightBrace">
            <a:avLst>
              <a:gd name="adj1" fmla="val 11942"/>
              <a:gd name="adj2" fmla="val 50000"/>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2" name="Line 40"/>
          <p:cNvSpPr>
            <a:spLocks noChangeShapeType="1"/>
          </p:cNvSpPr>
          <p:nvPr/>
        </p:nvSpPr>
        <p:spPr bwMode="auto">
          <a:xfrm flipH="1">
            <a:off x="4613275" y="3505200"/>
            <a:ext cx="603250" cy="57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0976" name="TextBox 4"/>
          <p:cNvSpPr txBox="1">
            <a:spLocks noChangeArrowheads="1"/>
          </p:cNvSpPr>
          <p:nvPr/>
        </p:nvSpPr>
        <p:spPr bwMode="auto">
          <a:xfrm>
            <a:off x="0" y="6477000"/>
            <a:ext cx="9906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up)">
                                      <p:cBhvr>
                                        <p:cTn id="17" dur="1000"/>
                                        <p:tgtEl>
                                          <p:spTgt spid="28"/>
                                        </p:tgtEl>
                                      </p:cBhvr>
                                    </p:animEffect>
                                  </p:childTnLst>
                                </p:cTn>
                              </p:par>
                            </p:childTnLst>
                          </p:cTn>
                        </p:par>
                        <p:par>
                          <p:cTn id="18" fill="hold" nodeType="afterGroup">
                            <p:stCondLst>
                              <p:cond delay="1500"/>
                            </p:stCondLst>
                            <p:childTnLst>
                              <p:par>
                                <p:cTn id="19" presetID="22" presetClass="entr" presetSubtype="1"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up)">
                                      <p:cBhvr>
                                        <p:cTn id="21" dur="500"/>
                                        <p:tgtEl>
                                          <p:spTgt spid="30"/>
                                        </p:tgtEl>
                                      </p:cBhvr>
                                    </p:animEffect>
                                  </p:childTnLst>
                                </p:cTn>
                              </p:par>
                            </p:childTnLst>
                          </p:cTn>
                        </p:par>
                        <p:par>
                          <p:cTn id="22" fill="hold" nodeType="afterGroup">
                            <p:stCondLst>
                              <p:cond delay="2000"/>
                            </p:stCondLst>
                            <p:childTnLst>
                              <p:par>
                                <p:cTn id="23" presetID="22" presetClass="entr" presetSubtype="4"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ipe(down)">
                                      <p:cBhvr>
                                        <p:cTn id="25" dur="500"/>
                                        <p:tgtEl>
                                          <p:spTgt spid="27"/>
                                        </p:tgtEl>
                                      </p:cBhvr>
                                    </p:animEffect>
                                  </p:childTnLst>
                                </p:cTn>
                              </p:par>
                            </p:childTnLst>
                          </p:cTn>
                        </p:par>
                        <p:par>
                          <p:cTn id="26" fill="hold" nodeType="afterGroup">
                            <p:stCondLst>
                              <p:cond delay="2500"/>
                            </p:stCondLst>
                            <p:childTnLst>
                              <p:par>
                                <p:cTn id="27" presetID="22" presetClass="entr" presetSubtype="1" fill="hold"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up)">
                                      <p:cBhvr>
                                        <p:cTn id="29" dur="500"/>
                                        <p:tgtEl>
                                          <p:spTgt spid="25"/>
                                        </p:tgtEl>
                                      </p:cBhvr>
                                    </p:animEffect>
                                  </p:childTnLst>
                                </p:cTn>
                              </p:par>
                            </p:childTnLst>
                          </p:cTn>
                        </p:par>
                        <p:par>
                          <p:cTn id="30" fill="hold" nodeType="afterGroup">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par>
                          <p:cTn id="33" fill="hold" nodeType="afterGroup">
                            <p:stCondLst>
                              <p:cond delay="3000"/>
                            </p:stCondLst>
                            <p:childTnLst>
                              <p:par>
                                <p:cTn id="34" presetID="1" presetClass="entr" presetSubtype="0"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par>
                          <p:cTn id="36" fill="hold" nodeType="afterGroup">
                            <p:stCondLst>
                              <p:cond delay="3000"/>
                            </p:stCondLst>
                            <p:childTnLst>
                              <p:par>
                                <p:cTn id="37" presetID="64" presetClass="path" presetSubtype="0" accel="50000" decel="50000" fill="hold" nodeType="afterEffect">
                                  <p:stCondLst>
                                    <p:cond delay="0"/>
                                  </p:stCondLst>
                                  <p:childTnLst>
                                    <p:animMotion origin="layout" path="M 4.72222E-6 0.025 L 4.72222E-6 -0.00487 " pathEditMode="relative" rAng="0" ptsTypes="AA">
                                      <p:cBhvr>
                                        <p:cTn id="38" dur="2000" fill="hold"/>
                                        <p:tgtEl>
                                          <p:spTgt spid="22"/>
                                        </p:tgtEl>
                                        <p:attrNameLst>
                                          <p:attrName>ppt_x</p:attrName>
                                          <p:attrName>ppt_y</p:attrName>
                                        </p:attrNameLst>
                                      </p:cBhvr>
                                      <p:rCtr x="0" y="-150500"/>
                                    </p:animMotion>
                                  </p:childTnLst>
                                </p:cTn>
                              </p:par>
                            </p:childTnLst>
                          </p:cTn>
                        </p:par>
                        <p:par>
                          <p:cTn id="39" fill="hold" nodeType="afterGroup">
                            <p:stCondLst>
                              <p:cond delay="5000"/>
                            </p:stCondLst>
                            <p:childTnLst>
                              <p:par>
                                <p:cTn id="40" presetID="1" presetClass="entr" presetSubtype="0"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childTnLst>
                                </p:cTn>
                              </p:par>
                            </p:childTnLst>
                          </p:cTn>
                        </p:par>
                        <p:par>
                          <p:cTn id="42" fill="hold" nodeType="afterGroup">
                            <p:stCondLst>
                              <p:cond delay="5000"/>
                            </p:stCondLst>
                            <p:childTnLst>
                              <p:par>
                                <p:cTn id="43" presetID="22" presetClass="entr" presetSubtype="1" fill="hold"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up)">
                                      <p:cBhvr>
                                        <p:cTn id="45" dur="500"/>
                                        <p:tgtEl>
                                          <p:spTgt spid="26"/>
                                        </p:tgtEl>
                                      </p:cBhvr>
                                    </p:animEffect>
                                  </p:childTnLst>
                                </p:cTn>
                              </p:par>
                            </p:childTnLst>
                          </p:cTn>
                        </p:par>
                        <p:par>
                          <p:cTn id="46" fill="hold" nodeType="afterGroup">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left)">
                                      <p:cBhvr>
                                        <p:cTn id="49" dur="500"/>
                                        <p:tgtEl>
                                          <p:spTgt spid="31"/>
                                        </p:tgtEl>
                                      </p:cBhvr>
                                    </p:animEffect>
                                  </p:childTnLst>
                                </p:cTn>
                              </p:par>
                            </p:childTnLst>
                          </p:cTn>
                        </p:par>
                        <p:par>
                          <p:cTn id="50" fill="hold" nodeType="afterGroup">
                            <p:stCondLst>
                              <p:cond delay="6000"/>
                            </p:stCondLst>
                            <p:childTnLst>
                              <p:par>
                                <p:cTn id="51" presetID="23" presetClass="entr" presetSubtype="16"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childTnLst>
                                </p:cTn>
                              </p:par>
                            </p:childTnLst>
                          </p:cTn>
                        </p:par>
                        <p:par>
                          <p:cTn id="55" fill="hold" nodeType="afterGroup">
                            <p:stCondLst>
                              <p:cond delay="6500"/>
                            </p:stCondLst>
                            <p:childTnLst>
                              <p:par>
                                <p:cTn id="56" presetID="22" presetClass="entr" presetSubtype="2" fill="hold"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ipe(right)">
                                      <p:cBhvr>
                                        <p:cTn id="5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8" grpId="0"/>
      <p:bldP spid="29" grpId="0"/>
      <p:bldP spid="3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52400"/>
            <a:ext cx="8153400" cy="1143000"/>
          </a:xfrm>
        </p:spPr>
        <p:txBody>
          <a:bodyPr/>
          <a:lstStyle/>
          <a:p>
            <a:pPr eaLnBrk="1" fontAlgn="auto" hangingPunct="1">
              <a:spcAft>
                <a:spcPts val="0"/>
              </a:spcAft>
              <a:defRPr/>
            </a:pPr>
            <a:r>
              <a:rPr lang="en-US" altLang="en-US" dirty="0">
                <a:ea typeface="+mj-ea"/>
              </a:rPr>
              <a:t>Assumptions and Simplifications</a:t>
            </a:r>
          </a:p>
        </p:txBody>
      </p:sp>
      <p:sp>
        <p:nvSpPr>
          <p:cNvPr id="6147" name="Rectangle 3"/>
          <p:cNvSpPr>
            <a:spLocks noGrp="1" noChangeArrowheads="1"/>
          </p:cNvSpPr>
          <p:nvPr>
            <p:ph idx="1"/>
          </p:nvPr>
        </p:nvSpPr>
        <p:spPr/>
        <p:txBody>
          <a:bodyPr/>
          <a:lstStyle/>
          <a:p>
            <a:pPr eaLnBrk="1" hangingPunct="1"/>
            <a:r>
              <a:rPr lang="en-US" altLang="en-US" sz="3200" dirty="0"/>
              <a:t>Use the Keynesian aggregate expenditures model</a:t>
            </a:r>
          </a:p>
          <a:p>
            <a:pPr eaLnBrk="1" hangingPunct="1"/>
            <a:r>
              <a:rPr lang="en-US" altLang="en-US" sz="3200" dirty="0"/>
              <a:t>Prices are fixed</a:t>
            </a:r>
          </a:p>
          <a:p>
            <a:pPr eaLnBrk="1" hangingPunct="1"/>
            <a:r>
              <a:rPr lang="en-US" altLang="en-US" sz="3200" dirty="0"/>
              <a:t>GDP = DI</a:t>
            </a:r>
          </a:p>
          <a:p>
            <a:pPr eaLnBrk="1" hangingPunct="1"/>
            <a:r>
              <a:rPr lang="en-US" altLang="en-US" sz="3200" dirty="0"/>
              <a:t>Begin with private, closed economy</a:t>
            </a:r>
          </a:p>
          <a:p>
            <a:pPr lvl="1" eaLnBrk="1" hangingPunct="1">
              <a:buClr>
                <a:schemeClr val="accent1"/>
              </a:buClr>
            </a:pPr>
            <a:r>
              <a:rPr lang="en-US" altLang="en-US" sz="3200" dirty="0"/>
              <a:t>Consumption spending</a:t>
            </a:r>
          </a:p>
          <a:p>
            <a:pPr lvl="1" eaLnBrk="1" hangingPunct="1">
              <a:buClr>
                <a:schemeClr val="accent1"/>
              </a:buClr>
            </a:pPr>
            <a:r>
              <a:rPr lang="en-US" altLang="en-US" sz="3200" dirty="0"/>
              <a:t>Investment spending</a:t>
            </a:r>
          </a:p>
        </p:txBody>
      </p:sp>
      <p:sp>
        <p:nvSpPr>
          <p:cNvPr id="6148" name="TextBox 1"/>
          <p:cNvSpPr txBox="1">
            <a:spLocks noChangeArrowheads="1"/>
          </p:cNvSpPr>
          <p:nvPr/>
        </p:nvSpPr>
        <p:spPr bwMode="auto">
          <a:xfrm>
            <a:off x="0" y="6477000"/>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Inflationary Expenditure Gap</a:t>
            </a:r>
          </a:p>
        </p:txBody>
      </p:sp>
      <p:grpSp>
        <p:nvGrpSpPr>
          <p:cNvPr id="2" name="Group 26"/>
          <p:cNvGrpSpPr>
            <a:grpSpLocks/>
          </p:cNvGrpSpPr>
          <p:nvPr/>
        </p:nvGrpSpPr>
        <p:grpSpPr bwMode="auto">
          <a:xfrm>
            <a:off x="1295400" y="1673225"/>
            <a:ext cx="6291263" cy="4865688"/>
            <a:chOff x="1295401" y="1673224"/>
            <a:chExt cx="6290677" cy="4865689"/>
          </a:xfrm>
        </p:grpSpPr>
        <p:pic>
          <p:nvPicPr>
            <p:cNvPr id="4302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673224"/>
              <a:ext cx="4995278" cy="3773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30"/>
            <p:cNvGrpSpPr>
              <a:grpSpLocks/>
            </p:cNvGrpSpPr>
            <p:nvPr/>
          </p:nvGrpSpPr>
          <p:grpSpPr bwMode="auto">
            <a:xfrm>
              <a:off x="1295401" y="1673225"/>
              <a:ext cx="6248401" cy="4865688"/>
              <a:chOff x="1162" y="1578"/>
              <a:chExt cx="3936" cy="3065"/>
            </a:xfrm>
            <a:noFill/>
          </p:grpSpPr>
          <p:sp>
            <p:nvSpPr>
              <p:cNvPr id="47" name="Rectangle 3"/>
              <p:cNvSpPr>
                <a:spLocks noChangeArrowheads="1"/>
              </p:cNvSpPr>
              <p:nvPr/>
            </p:nvSpPr>
            <p:spPr bwMode="auto">
              <a:xfrm>
                <a:off x="1990" y="1578"/>
                <a:ext cx="3108" cy="2281"/>
              </a:xfrm>
              <a:prstGeom prst="rect">
                <a:avLst/>
              </a:prstGeom>
              <a:grpFill/>
              <a:ln w="9525">
                <a:solidFill>
                  <a:schemeClr val="tx2"/>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37" name="Text Box 7"/>
              <p:cNvSpPr txBox="1">
                <a:spLocks noChangeArrowheads="1"/>
              </p:cNvSpPr>
              <p:nvPr/>
            </p:nvSpPr>
            <p:spPr bwMode="auto">
              <a:xfrm>
                <a:off x="2611" y="4120"/>
                <a:ext cx="1312" cy="523"/>
              </a:xfrm>
              <a:prstGeom prst="rect">
                <a:avLst/>
              </a:prstGeom>
              <a:grpFill/>
              <a:ln w="9525">
                <a:noFill/>
                <a:miter lim="800000"/>
                <a:headEnd/>
                <a:tailEnd/>
              </a:ln>
            </p:spPr>
            <p:txBody>
              <a:bodyPr wrap="none">
                <a:spAutoFit/>
              </a:bodyPr>
              <a:lstStyle/>
              <a:p>
                <a:pPr algn="ctr" eaLnBrk="1" hangingPunct="1">
                  <a:defRPr/>
                </a:pPr>
                <a:r>
                  <a:rPr lang="en-US" sz="1600" b="1" dirty="0">
                    <a:latin typeface="Arial" charset="0"/>
                    <a:ea typeface="+mn-ea"/>
                    <a:cs typeface="Arial" charset="0"/>
                  </a:rPr>
                  <a:t>Real GDP</a:t>
                </a:r>
              </a:p>
              <a:p>
                <a:pPr algn="ctr" eaLnBrk="1" hangingPunct="1">
                  <a:defRPr/>
                </a:pPr>
                <a:r>
                  <a:rPr lang="en-US" sz="1600" b="1" dirty="0">
                    <a:latin typeface="Arial" charset="0"/>
                    <a:ea typeface="+mn-ea"/>
                    <a:cs typeface="Arial" charset="0"/>
                  </a:rPr>
                  <a:t>(b)</a:t>
                </a:r>
              </a:p>
              <a:p>
                <a:pPr algn="ctr" eaLnBrk="1" hangingPunct="1">
                  <a:defRPr/>
                </a:pPr>
                <a:r>
                  <a:rPr lang="en-US" sz="1600" b="1" dirty="0">
                    <a:latin typeface="Arial" charset="0"/>
                    <a:ea typeface="+mn-ea"/>
                    <a:cs typeface="Arial" charset="0"/>
                  </a:rPr>
                  <a:t> (billions of dollars)</a:t>
                </a:r>
              </a:p>
            </p:txBody>
          </p:sp>
          <p:sp>
            <p:nvSpPr>
              <p:cNvPr id="38" name="Text Box 8"/>
              <p:cNvSpPr txBox="1">
                <a:spLocks noChangeArrowheads="1"/>
              </p:cNvSpPr>
              <p:nvPr/>
            </p:nvSpPr>
            <p:spPr bwMode="auto">
              <a:xfrm rot="16200000">
                <a:off x="548" y="2495"/>
                <a:ext cx="1595" cy="368"/>
              </a:xfrm>
              <a:prstGeom prst="rect">
                <a:avLst/>
              </a:prstGeom>
              <a:grpFill/>
              <a:ln w="9525">
                <a:noFill/>
                <a:miter lim="800000"/>
                <a:headEnd/>
                <a:tailEnd/>
              </a:ln>
            </p:spPr>
            <p:txBody>
              <a:bodyPr wrap="none">
                <a:spAutoFit/>
              </a:bodyPr>
              <a:lstStyle/>
              <a:p>
                <a:pPr algn="ctr" eaLnBrk="1" hangingPunct="1">
                  <a:defRPr/>
                </a:pPr>
                <a:r>
                  <a:rPr lang="en-US" sz="1600" b="1" dirty="0">
                    <a:latin typeface="Arial" charset="0"/>
                    <a:ea typeface="+mn-ea"/>
                    <a:cs typeface="Arial" charset="0"/>
                  </a:rPr>
                  <a:t>Aggregate expenditures</a:t>
                </a:r>
              </a:p>
              <a:p>
                <a:pPr algn="ctr" eaLnBrk="1" hangingPunct="1">
                  <a:defRPr/>
                </a:pPr>
                <a:r>
                  <a:rPr lang="en-US" sz="1600" b="1" dirty="0">
                    <a:latin typeface="Arial" charset="0"/>
                    <a:ea typeface="+mn-ea"/>
                    <a:cs typeface="Arial" charset="0"/>
                  </a:rPr>
                  <a:t>(billions of dollars)</a:t>
                </a:r>
              </a:p>
            </p:txBody>
          </p:sp>
          <p:sp>
            <p:nvSpPr>
              <p:cNvPr id="39" name="Text Box 9"/>
              <p:cNvSpPr txBox="1">
                <a:spLocks noChangeArrowheads="1"/>
              </p:cNvSpPr>
              <p:nvPr/>
            </p:nvSpPr>
            <p:spPr bwMode="auto">
              <a:xfrm>
                <a:off x="1640" y="1673"/>
                <a:ext cx="292" cy="1923"/>
              </a:xfrm>
              <a:prstGeom prst="rect">
                <a:avLst/>
              </a:prstGeom>
              <a:grpFill/>
              <a:ln w="9525">
                <a:noFill/>
                <a:miter lim="800000"/>
                <a:headEnd/>
                <a:tailEnd/>
              </a:ln>
            </p:spPr>
            <p:txBody>
              <a:bodyPr wrap="none">
                <a:spAutoFit/>
              </a:bodyPr>
              <a:lstStyle/>
              <a:p>
                <a:pPr eaLnBrk="1" hangingPunct="1">
                  <a:lnSpc>
                    <a:spcPct val="370000"/>
                  </a:lnSpc>
                  <a:defRPr/>
                </a:pPr>
                <a:endParaRPr lang="en-US" sz="1300" b="1" dirty="0">
                  <a:latin typeface="Arial" charset="0"/>
                  <a:ea typeface="+mn-ea"/>
                  <a:cs typeface="Arial" charset="0"/>
                </a:endParaRPr>
              </a:p>
              <a:p>
                <a:pPr eaLnBrk="1" hangingPunct="1">
                  <a:lnSpc>
                    <a:spcPct val="370000"/>
                  </a:lnSpc>
                  <a:defRPr/>
                </a:pPr>
                <a:r>
                  <a:rPr lang="en-US" sz="1300" b="1" dirty="0">
                    <a:latin typeface="Arial" charset="0"/>
                    <a:ea typeface="+mn-ea"/>
                    <a:cs typeface="Arial" charset="0"/>
                  </a:rPr>
                  <a:t>530</a:t>
                </a:r>
              </a:p>
              <a:p>
                <a:pPr eaLnBrk="1" hangingPunct="1">
                  <a:lnSpc>
                    <a:spcPct val="370000"/>
                  </a:lnSpc>
                  <a:defRPr/>
                </a:pPr>
                <a:r>
                  <a:rPr lang="en-US" sz="1300" b="1" dirty="0">
                    <a:latin typeface="Arial" charset="0"/>
                    <a:ea typeface="+mn-ea"/>
                    <a:cs typeface="Arial" charset="0"/>
                  </a:rPr>
                  <a:t>510</a:t>
                </a:r>
              </a:p>
              <a:p>
                <a:pPr eaLnBrk="1" hangingPunct="1">
                  <a:lnSpc>
                    <a:spcPct val="370000"/>
                  </a:lnSpc>
                  <a:defRPr/>
                </a:pPr>
                <a:r>
                  <a:rPr lang="en-US" sz="1300" b="1" dirty="0">
                    <a:latin typeface="Arial" charset="0"/>
                    <a:ea typeface="+mn-ea"/>
                    <a:cs typeface="Arial" charset="0"/>
                  </a:rPr>
                  <a:t>490</a:t>
                </a:r>
              </a:p>
            </p:txBody>
          </p:sp>
          <p:sp>
            <p:nvSpPr>
              <p:cNvPr id="40" name="Text Box 10"/>
              <p:cNvSpPr txBox="1">
                <a:spLocks noChangeArrowheads="1"/>
              </p:cNvSpPr>
              <p:nvPr/>
            </p:nvSpPr>
            <p:spPr bwMode="auto">
              <a:xfrm>
                <a:off x="2051" y="3700"/>
                <a:ext cx="285" cy="192"/>
              </a:xfrm>
              <a:prstGeom prst="rect">
                <a:avLst/>
              </a:prstGeom>
              <a:grpFill/>
              <a:ln w="9525">
                <a:noFill/>
                <a:miter lim="800000"/>
                <a:headEnd/>
                <a:tailEnd/>
              </a:ln>
            </p:spPr>
            <p:txBody>
              <a:bodyPr wrap="none">
                <a:spAutoFit/>
              </a:bodyPr>
              <a:lstStyle/>
              <a:p>
                <a:pPr eaLnBrk="1" hangingPunct="1">
                  <a:defRPr/>
                </a:pPr>
                <a:r>
                  <a:rPr lang="en-US" sz="1400" b="1" dirty="0">
                    <a:latin typeface="Arial" charset="0"/>
                    <a:ea typeface="+mn-ea"/>
                    <a:cs typeface="Arial" charset="0"/>
                  </a:rPr>
                  <a:t>45°</a:t>
                </a:r>
              </a:p>
            </p:txBody>
          </p:sp>
          <p:sp>
            <p:nvSpPr>
              <p:cNvPr id="41" name="Text Box 11"/>
              <p:cNvSpPr txBox="1">
                <a:spLocks noChangeArrowheads="1"/>
              </p:cNvSpPr>
              <p:nvPr/>
            </p:nvSpPr>
            <p:spPr bwMode="auto">
              <a:xfrm>
                <a:off x="2090" y="3833"/>
                <a:ext cx="1914" cy="183"/>
              </a:xfrm>
              <a:prstGeom prst="rect">
                <a:avLst/>
              </a:prstGeom>
              <a:grpFill/>
              <a:ln w="9525">
                <a:noFill/>
                <a:miter lim="800000"/>
                <a:headEnd/>
                <a:tailEnd/>
              </a:ln>
            </p:spPr>
            <p:txBody>
              <a:bodyPr wrap="none">
                <a:spAutoFit/>
              </a:bodyPr>
              <a:lstStyle/>
              <a:p>
                <a:pPr marL="342900" indent="-342900" eaLnBrk="1" hangingPunct="1">
                  <a:defRPr/>
                </a:pPr>
                <a:r>
                  <a:rPr lang="en-US" sz="1300" b="1" dirty="0">
                    <a:latin typeface="Arial" charset="0"/>
                    <a:ea typeface="+mn-ea"/>
                    <a:cs typeface="Arial" charset="0"/>
                  </a:rPr>
                  <a:t>                 490          510          530       </a:t>
                </a:r>
              </a:p>
            </p:txBody>
          </p:sp>
          <p:sp>
            <p:nvSpPr>
              <p:cNvPr id="43" name="Line 15"/>
              <p:cNvSpPr>
                <a:spLocks noChangeShapeType="1"/>
              </p:cNvSpPr>
              <p:nvPr/>
            </p:nvSpPr>
            <p:spPr bwMode="auto">
              <a:xfrm flipV="1">
                <a:off x="1989" y="1635"/>
                <a:ext cx="2255" cy="2216"/>
              </a:xfrm>
              <a:prstGeom prst="line">
                <a:avLst/>
              </a:prstGeom>
              <a:grpFill/>
              <a:ln w="38100">
                <a:solidFill>
                  <a:schemeClr val="tx2"/>
                </a:solidFill>
                <a:round/>
                <a:headEnd/>
                <a:tailEnd/>
              </a:ln>
            </p:spPr>
            <p:txBody>
              <a:bodyPr/>
              <a:lstStyle/>
              <a:p>
                <a:pPr eaLnBrk="1" hangingPunct="1">
                  <a:defRPr/>
                </a:pPr>
                <a:endParaRPr lang="en-US" dirty="0">
                  <a:latin typeface="Arial" charset="0"/>
                  <a:ea typeface="+mn-ea"/>
                  <a:cs typeface="Arial" charset="0"/>
                </a:endParaRPr>
              </a:p>
            </p:txBody>
          </p:sp>
          <p:sp>
            <p:nvSpPr>
              <p:cNvPr id="44" name="Arc 16"/>
              <p:cNvSpPr>
                <a:spLocks/>
              </p:cNvSpPr>
              <p:nvPr/>
            </p:nvSpPr>
            <p:spPr bwMode="auto">
              <a:xfrm>
                <a:off x="2170" y="3655"/>
                <a:ext cx="169" cy="193"/>
              </a:xfrm>
              <a:custGeom>
                <a:avLst/>
                <a:gdLst>
                  <a:gd name="T0" fmla="*/ 0 w 21600"/>
                  <a:gd name="T1" fmla="*/ 0 h 21437"/>
                  <a:gd name="T2" fmla="*/ 0 w 21600"/>
                  <a:gd name="T3" fmla="*/ 0 h 21437"/>
                  <a:gd name="T4" fmla="*/ 0 w 21600"/>
                  <a:gd name="T5" fmla="*/ 0 h 21437"/>
                  <a:gd name="T6" fmla="*/ 0 60000 65536"/>
                  <a:gd name="T7" fmla="*/ 0 60000 65536"/>
                  <a:gd name="T8" fmla="*/ 0 60000 65536"/>
                  <a:gd name="T9" fmla="*/ 0 w 21600"/>
                  <a:gd name="T10" fmla="*/ 0 h 21437"/>
                  <a:gd name="T11" fmla="*/ 21600 w 21600"/>
                  <a:gd name="T12" fmla="*/ 21437 h 21437"/>
                </a:gdLst>
                <a:ahLst/>
                <a:cxnLst>
                  <a:cxn ang="T6">
                    <a:pos x="T0" y="T1"/>
                  </a:cxn>
                  <a:cxn ang="T7">
                    <a:pos x="T2" y="T3"/>
                  </a:cxn>
                  <a:cxn ang="T8">
                    <a:pos x="T4" y="T5"/>
                  </a:cxn>
                </a:cxnLst>
                <a:rect l="T9" t="T10" r="T11" b="T12"/>
                <a:pathLst>
                  <a:path w="21600" h="21437" fill="none" extrusionOk="0">
                    <a:moveTo>
                      <a:pt x="2645" y="-1"/>
                    </a:moveTo>
                    <a:cubicBezTo>
                      <a:pt x="13469" y="1335"/>
                      <a:pt x="21600" y="10530"/>
                      <a:pt x="21600" y="21437"/>
                    </a:cubicBezTo>
                  </a:path>
                  <a:path w="21600" h="21437" stroke="0" extrusionOk="0">
                    <a:moveTo>
                      <a:pt x="2645" y="-1"/>
                    </a:moveTo>
                    <a:cubicBezTo>
                      <a:pt x="13469" y="1335"/>
                      <a:pt x="21600" y="10530"/>
                      <a:pt x="21600" y="21437"/>
                    </a:cubicBezTo>
                    <a:lnTo>
                      <a:pt x="0" y="21437"/>
                    </a:lnTo>
                    <a:close/>
                  </a:path>
                </a:pathLst>
              </a:custGeom>
              <a:grpFill/>
              <a:ln w="28575">
                <a:solidFill>
                  <a:schemeClr val="tx2"/>
                </a:solidFill>
                <a:round/>
                <a:headEnd type="triangle" w="med" len="med"/>
                <a:tailEnd/>
              </a:ln>
            </p:spPr>
            <p:txBody>
              <a:bodyPr wrap="none" anchor="ctr"/>
              <a:lstStyle/>
              <a:p>
                <a:pPr eaLnBrk="1" hangingPunct="1">
                  <a:defRPr/>
                </a:pPr>
                <a:endParaRPr lang="en-US" dirty="0">
                  <a:latin typeface="Arial" charset="0"/>
                  <a:ea typeface="+mn-ea"/>
                  <a:cs typeface="Arial" charset="0"/>
                </a:endParaRPr>
              </a:p>
            </p:txBody>
          </p:sp>
        </p:grpSp>
      </p:grpSp>
      <p:sp>
        <p:nvSpPr>
          <p:cNvPr id="49" name="Line 18"/>
          <p:cNvSpPr>
            <a:spLocks noChangeShapeType="1"/>
          </p:cNvSpPr>
          <p:nvPr/>
        </p:nvSpPr>
        <p:spPr bwMode="auto">
          <a:xfrm flipV="1">
            <a:off x="2808288" y="2209800"/>
            <a:ext cx="3478212" cy="2454275"/>
          </a:xfrm>
          <a:prstGeom prst="line">
            <a:avLst/>
          </a:prstGeom>
          <a:noFill/>
          <a:ln w="57150">
            <a:solidFill>
              <a:srgbClr val="262673">
                <a:alpha val="59999"/>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0" name="Text Box 22"/>
          <p:cNvSpPr txBox="1">
            <a:spLocks noChangeArrowheads="1"/>
          </p:cNvSpPr>
          <p:nvPr/>
        </p:nvSpPr>
        <p:spPr bwMode="auto">
          <a:xfrm>
            <a:off x="6110288" y="2311400"/>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AE</a:t>
            </a:r>
            <a:r>
              <a:rPr lang="en-US" altLang="en-US" sz="1600" b="1" i="1" baseline="-25000" dirty="0">
                <a:latin typeface="Arial" panose="020B0604020202020204" pitchFamily="34" charset="0"/>
              </a:rPr>
              <a:t>0</a:t>
            </a:r>
          </a:p>
        </p:txBody>
      </p:sp>
      <p:sp>
        <p:nvSpPr>
          <p:cNvPr id="51" name="Text Box 25"/>
          <p:cNvSpPr txBox="1">
            <a:spLocks noChangeArrowheads="1"/>
          </p:cNvSpPr>
          <p:nvPr/>
        </p:nvSpPr>
        <p:spPr bwMode="auto">
          <a:xfrm>
            <a:off x="6294438" y="1819275"/>
            <a:ext cx="542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AE</a:t>
            </a:r>
            <a:r>
              <a:rPr lang="en-US" altLang="en-US" sz="1600" b="1" i="1" baseline="-25000" dirty="0">
                <a:latin typeface="Arial" panose="020B0604020202020204" pitchFamily="34" charset="0"/>
              </a:rPr>
              <a:t>2</a:t>
            </a:r>
          </a:p>
        </p:txBody>
      </p:sp>
      <p:sp>
        <p:nvSpPr>
          <p:cNvPr id="52" name="Line 26"/>
          <p:cNvSpPr>
            <a:spLocks noChangeShapeType="1"/>
          </p:cNvSpPr>
          <p:nvPr/>
        </p:nvSpPr>
        <p:spPr bwMode="auto">
          <a:xfrm>
            <a:off x="5105400" y="2819400"/>
            <a:ext cx="46038" cy="249078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3" name="Line 28"/>
          <p:cNvSpPr>
            <a:spLocks noChangeShapeType="1"/>
          </p:cNvSpPr>
          <p:nvPr/>
        </p:nvSpPr>
        <p:spPr bwMode="auto">
          <a:xfrm flipH="1">
            <a:off x="4397375" y="3505200"/>
            <a:ext cx="22225" cy="173513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4" name="Line 29"/>
          <p:cNvSpPr>
            <a:spLocks noChangeShapeType="1"/>
          </p:cNvSpPr>
          <p:nvPr/>
        </p:nvSpPr>
        <p:spPr bwMode="auto">
          <a:xfrm flipV="1">
            <a:off x="2816225" y="1981200"/>
            <a:ext cx="3478213" cy="2454275"/>
          </a:xfrm>
          <a:prstGeom prst="line">
            <a:avLst/>
          </a:prstGeom>
          <a:noFill/>
          <a:ln w="57150">
            <a:solidFill>
              <a:srgbClr val="26267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5" name="Text Box 31"/>
          <p:cNvSpPr txBox="1">
            <a:spLocks noChangeArrowheads="1"/>
          </p:cNvSpPr>
          <p:nvPr/>
        </p:nvSpPr>
        <p:spPr bwMode="auto">
          <a:xfrm>
            <a:off x="5486400" y="4441825"/>
            <a:ext cx="13938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Full</a:t>
            </a:r>
          </a:p>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employment</a:t>
            </a:r>
          </a:p>
        </p:txBody>
      </p:sp>
      <p:sp>
        <p:nvSpPr>
          <p:cNvPr id="56" name="Text Box 32"/>
          <p:cNvSpPr txBox="1">
            <a:spLocks noChangeArrowheads="1"/>
          </p:cNvSpPr>
          <p:nvPr/>
        </p:nvSpPr>
        <p:spPr bwMode="auto">
          <a:xfrm>
            <a:off x="2744788" y="2438400"/>
            <a:ext cx="16748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Inflationary</a:t>
            </a:r>
          </a:p>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expenditure</a:t>
            </a:r>
          </a:p>
          <a:p>
            <a:pPr eaLnBrk="1" hangingPunct="1">
              <a:lnSpc>
                <a:spcPct val="85000"/>
              </a:lnSpc>
              <a:spcBef>
                <a:spcPct val="0"/>
              </a:spcBef>
              <a:buClrTx/>
              <a:buFontTx/>
              <a:buNone/>
            </a:pPr>
            <a:r>
              <a:rPr lang="en-US" altLang="en-US" sz="1600" b="1" dirty="0">
                <a:solidFill>
                  <a:srgbClr val="000000"/>
                </a:solidFill>
                <a:latin typeface="Arial" panose="020B0604020202020204" pitchFamily="34" charset="0"/>
              </a:rPr>
              <a:t>gap = $5 billion</a:t>
            </a:r>
          </a:p>
        </p:txBody>
      </p:sp>
      <p:sp>
        <p:nvSpPr>
          <p:cNvPr id="57" name="Line 33"/>
          <p:cNvSpPr>
            <a:spLocks noChangeShapeType="1"/>
          </p:cNvSpPr>
          <p:nvPr/>
        </p:nvSpPr>
        <p:spPr bwMode="auto">
          <a:xfrm flipH="1">
            <a:off x="4495800" y="4648200"/>
            <a:ext cx="1035050" cy="5683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8" name="Line 34"/>
          <p:cNvSpPr>
            <a:spLocks noChangeShapeType="1"/>
          </p:cNvSpPr>
          <p:nvPr/>
        </p:nvSpPr>
        <p:spPr bwMode="auto">
          <a:xfrm>
            <a:off x="3459163" y="3200400"/>
            <a:ext cx="727075" cy="2889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9" name="AutoShape 35"/>
          <p:cNvSpPr>
            <a:spLocks/>
          </p:cNvSpPr>
          <p:nvPr/>
        </p:nvSpPr>
        <p:spPr bwMode="auto">
          <a:xfrm flipH="1">
            <a:off x="4265613" y="3352800"/>
            <a:ext cx="153987" cy="220663"/>
          </a:xfrm>
          <a:prstGeom prst="rightBrace">
            <a:avLst>
              <a:gd name="adj1" fmla="val 11942"/>
              <a:gd name="adj2" fmla="val 50000"/>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43023" name="TextBox 4"/>
          <p:cNvSpPr txBox="1">
            <a:spLocks noChangeArrowheads="1"/>
          </p:cNvSpPr>
          <p:nvPr/>
        </p:nvSpPr>
        <p:spPr bwMode="auto">
          <a:xfrm>
            <a:off x="38100" y="6510839"/>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4" fill="hold" nodeType="after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wipe(down)">
                                      <p:cBhvr>
                                        <p:cTn id="12" dur="500"/>
                                        <p:tgtEl>
                                          <p:spTgt spid="54"/>
                                        </p:tgtEl>
                                      </p:cBhvr>
                                    </p:animEffec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0"/>
                                          </p:stCondLst>
                                        </p:cTn>
                                        <p:tgtEl>
                                          <p:spTgt spid="51"/>
                                        </p:tgtEl>
                                        <p:attrNameLst>
                                          <p:attrName>style.visibility</p:attrName>
                                        </p:attrNameLst>
                                      </p:cBhvr>
                                      <p:to>
                                        <p:strVal val="visible"/>
                                      </p:to>
                                    </p:set>
                                  </p:childTnLst>
                                </p:cTn>
                              </p:par>
                            </p:childTnLst>
                          </p:cTn>
                        </p:par>
                        <p:par>
                          <p:cTn id="16" fill="hold" nodeType="afterGroup">
                            <p:stCondLst>
                              <p:cond delay="1500"/>
                            </p:stCondLst>
                            <p:childTnLst>
                              <p:par>
                                <p:cTn id="17" presetID="22" presetClass="entr" presetSubtype="1"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55"/>
                                        </p:tgtEl>
                                        <p:attrNameLst>
                                          <p:attrName>style.visibility</p:attrName>
                                        </p:attrNameLst>
                                      </p:cBhvr>
                                      <p:to>
                                        <p:strVal val="visible"/>
                                      </p:to>
                                    </p:set>
                                    <p:animEffect transition="in" filter="wipe(up)">
                                      <p:cBhvr>
                                        <p:cTn id="23" dur="1000"/>
                                        <p:tgtEl>
                                          <p:spTgt spid="55"/>
                                        </p:tgtEl>
                                      </p:cBhvr>
                                    </p:animEffect>
                                  </p:childTnLst>
                                </p:cTn>
                              </p:par>
                            </p:childTnLst>
                          </p:cTn>
                        </p:par>
                        <p:par>
                          <p:cTn id="24" fill="hold" nodeType="afterGroup">
                            <p:stCondLst>
                              <p:cond delay="3000"/>
                            </p:stCondLst>
                            <p:childTnLst>
                              <p:par>
                                <p:cTn id="25" presetID="22" presetClass="entr" presetSubtype="1" fill="hold"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wipe(up)">
                                      <p:cBhvr>
                                        <p:cTn id="27" dur="500"/>
                                        <p:tgtEl>
                                          <p:spTgt spid="57"/>
                                        </p:tgtEl>
                                      </p:cBhvr>
                                    </p:animEffect>
                                  </p:childTnLst>
                                </p:cTn>
                              </p:par>
                            </p:childTnLst>
                          </p:cTn>
                        </p:par>
                        <p:par>
                          <p:cTn id="28" fill="hold" nodeType="afterGroup">
                            <p:stCondLst>
                              <p:cond delay="3500"/>
                            </p:stCondLst>
                            <p:childTnLst>
                              <p:par>
                                <p:cTn id="29" presetID="1" presetClass="entr" presetSubtype="0" fill="hold" nodeType="after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childTnLst>
                          </p:cTn>
                        </p:par>
                        <p:par>
                          <p:cTn id="31" fill="hold" nodeType="afterGroup">
                            <p:stCondLst>
                              <p:cond delay="3500"/>
                            </p:stCondLst>
                            <p:childTnLst>
                              <p:par>
                                <p:cTn id="32" presetID="42" presetClass="path" presetSubtype="0" accel="50000" decel="50000" fill="hold" nodeType="afterEffect">
                                  <p:stCondLst>
                                    <p:cond delay="0"/>
                                  </p:stCondLst>
                                  <p:childTnLst>
                                    <p:animMotion origin="layout" path="M 2.77778E-6 -0.03264 L 0.00052 -0.00023 " pathEditMode="relative" rAng="0" ptsTypes="AA">
                                      <p:cBhvr>
                                        <p:cTn id="33" dur="2000" fill="hold"/>
                                        <p:tgtEl>
                                          <p:spTgt spid="49"/>
                                        </p:tgtEl>
                                        <p:attrNameLst>
                                          <p:attrName>ppt_x</p:attrName>
                                          <p:attrName>ppt_y</p:attrName>
                                        </p:attrNameLst>
                                      </p:cBhvr>
                                      <p:rCtr x="1700" y="162000"/>
                                    </p:animMotion>
                                  </p:childTnLst>
                                </p:cTn>
                              </p:par>
                            </p:childTnLst>
                          </p:cTn>
                        </p:par>
                        <p:par>
                          <p:cTn id="34" fill="hold" nodeType="afterGroup">
                            <p:stCondLst>
                              <p:cond delay="5500"/>
                            </p:stCondLst>
                            <p:childTnLst>
                              <p:par>
                                <p:cTn id="35" presetID="1" presetClass="entr" presetSubtype="0" fill="hold" grpId="0" nodeType="afterEffect">
                                  <p:stCondLst>
                                    <p:cond delay="0"/>
                                  </p:stCondLst>
                                  <p:childTnLst>
                                    <p:set>
                                      <p:cBhvr>
                                        <p:cTn id="36" dur="1" fill="hold">
                                          <p:stCondLst>
                                            <p:cond delay="0"/>
                                          </p:stCondLst>
                                        </p:cTn>
                                        <p:tgtEl>
                                          <p:spTgt spid="50"/>
                                        </p:tgtEl>
                                        <p:attrNameLst>
                                          <p:attrName>style.visibility</p:attrName>
                                        </p:attrNameLst>
                                      </p:cBhvr>
                                      <p:to>
                                        <p:strVal val="visible"/>
                                      </p:to>
                                    </p:set>
                                  </p:childTnLst>
                                </p:cTn>
                              </p:par>
                            </p:childTnLst>
                          </p:cTn>
                        </p:par>
                        <p:par>
                          <p:cTn id="37" fill="hold" nodeType="afterGroup">
                            <p:stCondLst>
                              <p:cond delay="5500"/>
                            </p:stCondLst>
                            <p:childTnLst>
                              <p:par>
                                <p:cTn id="38" presetID="22" presetClass="entr" presetSubtype="1" fill="hold" nodeType="after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wipe(up)">
                                      <p:cBhvr>
                                        <p:cTn id="40" dur="500"/>
                                        <p:tgtEl>
                                          <p:spTgt spid="53"/>
                                        </p:tgtEl>
                                      </p:cBhvr>
                                    </p:animEffect>
                                  </p:childTnLst>
                                </p:cTn>
                              </p:par>
                            </p:childTnLst>
                          </p:cTn>
                        </p:par>
                        <p:par>
                          <p:cTn id="41" fill="hold" nodeType="afterGroup">
                            <p:stCondLst>
                              <p:cond delay="6000"/>
                            </p:stCondLst>
                            <p:childTnLst>
                              <p:par>
                                <p:cTn id="42" presetID="22" presetClass="entr" presetSubtype="8" fill="hold" grpId="0" nodeType="afterEffect">
                                  <p:stCondLst>
                                    <p:cond delay="0"/>
                                  </p:stCondLst>
                                  <p:childTnLst>
                                    <p:set>
                                      <p:cBhvr>
                                        <p:cTn id="43" dur="1" fill="hold">
                                          <p:stCondLst>
                                            <p:cond delay="0"/>
                                          </p:stCondLst>
                                        </p:cTn>
                                        <p:tgtEl>
                                          <p:spTgt spid="59"/>
                                        </p:tgtEl>
                                        <p:attrNameLst>
                                          <p:attrName>style.visibility</p:attrName>
                                        </p:attrNameLst>
                                      </p:cBhvr>
                                      <p:to>
                                        <p:strVal val="visible"/>
                                      </p:to>
                                    </p:set>
                                    <p:animEffect transition="in" filter="wipe(left)">
                                      <p:cBhvr>
                                        <p:cTn id="44" dur="500"/>
                                        <p:tgtEl>
                                          <p:spTgt spid="59"/>
                                        </p:tgtEl>
                                      </p:cBhvr>
                                    </p:animEffect>
                                  </p:childTnLst>
                                </p:cTn>
                              </p:par>
                            </p:childTnLst>
                          </p:cTn>
                        </p:par>
                        <p:par>
                          <p:cTn id="45" fill="hold" nodeType="afterGroup">
                            <p:stCondLst>
                              <p:cond delay="6500"/>
                            </p:stCondLst>
                            <p:childTnLst>
                              <p:par>
                                <p:cTn id="46" presetID="23" presetClass="entr" presetSubtype="16" fill="hold" grpId="0" nodeType="afterEffect">
                                  <p:stCondLst>
                                    <p:cond delay="0"/>
                                  </p:stCondLst>
                                  <p:childTnLst>
                                    <p:set>
                                      <p:cBhvr>
                                        <p:cTn id="47" dur="1" fill="hold">
                                          <p:stCondLst>
                                            <p:cond delay="0"/>
                                          </p:stCondLst>
                                        </p:cTn>
                                        <p:tgtEl>
                                          <p:spTgt spid="56"/>
                                        </p:tgtEl>
                                        <p:attrNameLst>
                                          <p:attrName>style.visibility</p:attrName>
                                        </p:attrNameLst>
                                      </p:cBhvr>
                                      <p:to>
                                        <p:strVal val="visible"/>
                                      </p:to>
                                    </p:set>
                                    <p:anim calcmode="lin" valueType="num">
                                      <p:cBhvr>
                                        <p:cTn id="48" dur="500" fill="hold"/>
                                        <p:tgtEl>
                                          <p:spTgt spid="56"/>
                                        </p:tgtEl>
                                        <p:attrNameLst>
                                          <p:attrName>ppt_w</p:attrName>
                                        </p:attrNameLst>
                                      </p:cBhvr>
                                      <p:tavLst>
                                        <p:tav tm="0">
                                          <p:val>
                                            <p:fltVal val="0"/>
                                          </p:val>
                                        </p:tav>
                                        <p:tav tm="100000">
                                          <p:val>
                                            <p:strVal val="#ppt_w"/>
                                          </p:val>
                                        </p:tav>
                                      </p:tavLst>
                                    </p:anim>
                                    <p:anim calcmode="lin" valueType="num">
                                      <p:cBhvr>
                                        <p:cTn id="49" dur="500" fill="hold"/>
                                        <p:tgtEl>
                                          <p:spTgt spid="56"/>
                                        </p:tgtEl>
                                        <p:attrNameLst>
                                          <p:attrName>ppt_h</p:attrName>
                                        </p:attrNameLst>
                                      </p:cBhvr>
                                      <p:tavLst>
                                        <p:tav tm="0">
                                          <p:val>
                                            <p:fltVal val="0"/>
                                          </p:val>
                                        </p:tav>
                                        <p:tav tm="100000">
                                          <p:val>
                                            <p:strVal val="#ppt_h"/>
                                          </p:val>
                                        </p:tav>
                                      </p:tavLst>
                                    </p:anim>
                                  </p:childTnLst>
                                </p:cTn>
                              </p:par>
                            </p:childTnLst>
                          </p:cTn>
                        </p:par>
                        <p:par>
                          <p:cTn id="50" fill="hold" nodeType="afterGroup">
                            <p:stCondLst>
                              <p:cond delay="7000"/>
                            </p:stCondLst>
                            <p:childTnLst>
                              <p:par>
                                <p:cTn id="51" presetID="22" presetClass="entr" presetSubtype="8"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wipe(left)">
                                      <p:cBhvr>
                                        <p:cTn id="53"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5" grpId="0"/>
      <p:bldP spid="56" grpId="0"/>
      <p:bldP spid="5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en-US" altLang="en-US" sz="4400" dirty="0">
                <a:ea typeface="+mj-ea"/>
              </a:rPr>
              <a:t>Application: The Recession of 2007-09</a:t>
            </a:r>
          </a:p>
        </p:txBody>
      </p:sp>
      <p:sp>
        <p:nvSpPr>
          <p:cNvPr id="45059" name="Rectangle 3"/>
          <p:cNvSpPr>
            <a:spLocks noGrp="1" noChangeArrowheads="1"/>
          </p:cNvSpPr>
          <p:nvPr>
            <p:ph idx="1"/>
          </p:nvPr>
        </p:nvSpPr>
        <p:spPr>
          <a:xfrm>
            <a:off x="457200" y="1752600"/>
            <a:ext cx="7620000" cy="4800600"/>
          </a:xfrm>
        </p:spPr>
        <p:txBody>
          <a:bodyPr/>
          <a:lstStyle/>
          <a:p>
            <a:pPr eaLnBrk="1" hangingPunct="1"/>
            <a:r>
              <a:rPr lang="en-US" altLang="en-US" sz="3200" dirty="0"/>
              <a:t>December 2007 recession began</a:t>
            </a:r>
          </a:p>
          <a:p>
            <a:pPr eaLnBrk="1" hangingPunct="1"/>
            <a:r>
              <a:rPr lang="en-US" altLang="en-US" sz="3200" dirty="0"/>
              <a:t>Aggregate expenditures declined</a:t>
            </a:r>
          </a:p>
          <a:p>
            <a:pPr lvl="1" eaLnBrk="1" hangingPunct="1">
              <a:buClr>
                <a:schemeClr val="accent1"/>
              </a:buClr>
            </a:pPr>
            <a:r>
              <a:rPr lang="en-US" altLang="en-US" sz="3200" dirty="0"/>
              <a:t>Consumption spending declined</a:t>
            </a:r>
          </a:p>
          <a:p>
            <a:pPr lvl="1" eaLnBrk="1" hangingPunct="1">
              <a:buClr>
                <a:schemeClr val="accent1"/>
              </a:buClr>
            </a:pPr>
            <a:r>
              <a:rPr lang="en-US" altLang="en-US" sz="3200" dirty="0"/>
              <a:t>Investment spending declined</a:t>
            </a:r>
          </a:p>
          <a:p>
            <a:pPr lvl="1" eaLnBrk="1" hangingPunct="1">
              <a:buClr>
                <a:schemeClr val="accent1"/>
              </a:buClr>
            </a:pPr>
            <a:r>
              <a:rPr lang="en-US" altLang="en-US" sz="3200" dirty="0"/>
              <a:t>Recessionary expenditure gap</a:t>
            </a:r>
          </a:p>
        </p:txBody>
      </p:sp>
      <p:sp>
        <p:nvSpPr>
          <p:cNvPr id="45060" name="TextBox 2"/>
          <p:cNvSpPr txBox="1">
            <a:spLocks noChangeArrowheads="1"/>
          </p:cNvSpPr>
          <p:nvPr/>
        </p:nvSpPr>
        <p:spPr bwMode="auto">
          <a:xfrm>
            <a:off x="0" y="64881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fontAlgn="auto" hangingPunct="1">
              <a:spcAft>
                <a:spcPts val="0"/>
              </a:spcAft>
              <a:defRPr/>
            </a:pPr>
            <a:r>
              <a:rPr lang="en-US" altLang="en-US" sz="4400" dirty="0">
                <a:ea typeface="+mj-ea"/>
              </a:rPr>
              <a:t>Application: The Recession of 2007-09 Continued</a:t>
            </a:r>
          </a:p>
        </p:txBody>
      </p:sp>
      <p:sp>
        <p:nvSpPr>
          <p:cNvPr id="47107" name="Rectangle 3"/>
          <p:cNvSpPr>
            <a:spLocks noGrp="1" noChangeArrowheads="1"/>
          </p:cNvSpPr>
          <p:nvPr>
            <p:ph idx="1"/>
          </p:nvPr>
        </p:nvSpPr>
        <p:spPr>
          <a:xfrm>
            <a:off x="457200" y="1752600"/>
            <a:ext cx="7620000" cy="4800600"/>
          </a:xfrm>
        </p:spPr>
        <p:txBody>
          <a:bodyPr/>
          <a:lstStyle/>
          <a:p>
            <a:pPr eaLnBrk="1" hangingPunct="1"/>
            <a:r>
              <a:rPr lang="en-US" altLang="en-US" sz="3200" dirty="0"/>
              <a:t>Federal government undertook Keynesian policies</a:t>
            </a:r>
          </a:p>
          <a:p>
            <a:pPr lvl="1" eaLnBrk="1" hangingPunct="1">
              <a:buClr>
                <a:schemeClr val="accent1"/>
              </a:buClr>
            </a:pPr>
            <a:r>
              <a:rPr lang="en-US" altLang="en-US" sz="3200" dirty="0"/>
              <a:t>Tax rebate checks</a:t>
            </a:r>
          </a:p>
          <a:p>
            <a:pPr lvl="1" eaLnBrk="1" hangingPunct="1">
              <a:buClr>
                <a:schemeClr val="accent1"/>
              </a:buClr>
            </a:pPr>
            <a:r>
              <a:rPr lang="en-US" altLang="en-US" sz="3200" dirty="0"/>
              <a:t>$787 billion stimulus package</a:t>
            </a:r>
          </a:p>
        </p:txBody>
      </p:sp>
      <p:sp>
        <p:nvSpPr>
          <p:cNvPr id="47108" name="TextBox 1"/>
          <p:cNvSpPr txBox="1">
            <a:spLocks noChangeArrowheads="1"/>
          </p:cNvSpPr>
          <p:nvPr/>
        </p:nvSpPr>
        <p:spPr bwMode="auto">
          <a:xfrm>
            <a:off x="52137" y="6507163"/>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dirty="0"/>
              <a:t>Say’s Law, Great Depression, Keynes</a:t>
            </a:r>
          </a:p>
        </p:txBody>
      </p:sp>
      <p:sp>
        <p:nvSpPr>
          <p:cNvPr id="49155" name="Rectangle 3"/>
          <p:cNvSpPr>
            <a:spLocks noGrp="1" noChangeArrowheads="1"/>
          </p:cNvSpPr>
          <p:nvPr>
            <p:ph idx="1"/>
          </p:nvPr>
        </p:nvSpPr>
        <p:spPr>
          <a:xfrm>
            <a:off x="457200" y="1676400"/>
            <a:ext cx="7620000" cy="4800600"/>
          </a:xfrm>
        </p:spPr>
        <p:txBody>
          <a:bodyPr/>
          <a:lstStyle/>
          <a:p>
            <a:pPr eaLnBrk="1" hangingPunct="1">
              <a:spcBef>
                <a:spcPts val="400"/>
              </a:spcBef>
            </a:pPr>
            <a:r>
              <a:rPr lang="en-US" altLang="en-US" sz="3200" dirty="0"/>
              <a:t>Classical economics</a:t>
            </a:r>
          </a:p>
          <a:p>
            <a:pPr lvl="1" eaLnBrk="1" hangingPunct="1">
              <a:spcBef>
                <a:spcPts val="400"/>
              </a:spcBef>
              <a:buClr>
                <a:schemeClr val="accent1"/>
              </a:buClr>
            </a:pPr>
            <a:r>
              <a:rPr lang="en-US" altLang="en-US" sz="3200" dirty="0"/>
              <a:t>Say’s Law</a:t>
            </a:r>
          </a:p>
          <a:p>
            <a:pPr lvl="1" eaLnBrk="1" hangingPunct="1">
              <a:spcBef>
                <a:spcPts val="400"/>
              </a:spcBef>
              <a:buClr>
                <a:schemeClr val="accent1"/>
              </a:buClr>
            </a:pPr>
            <a:r>
              <a:rPr lang="en-US" altLang="en-US" sz="3200" dirty="0"/>
              <a:t>Economy will automatically adjust</a:t>
            </a:r>
          </a:p>
          <a:p>
            <a:pPr lvl="1" eaLnBrk="1" hangingPunct="1">
              <a:spcBef>
                <a:spcPts val="400"/>
              </a:spcBef>
              <a:buClr>
                <a:schemeClr val="accent1"/>
              </a:buClr>
            </a:pPr>
            <a:r>
              <a:rPr lang="en-US" altLang="en-US" sz="3200" dirty="0"/>
              <a:t>Laissez-faire</a:t>
            </a:r>
          </a:p>
          <a:p>
            <a:pPr eaLnBrk="1" hangingPunct="1">
              <a:spcBef>
                <a:spcPts val="400"/>
              </a:spcBef>
            </a:pPr>
            <a:r>
              <a:rPr lang="en-US" altLang="en-US" sz="3200" dirty="0"/>
              <a:t>Keynesian economics</a:t>
            </a:r>
          </a:p>
          <a:p>
            <a:pPr lvl="1" eaLnBrk="1" hangingPunct="1">
              <a:spcBef>
                <a:spcPts val="400"/>
              </a:spcBef>
              <a:buClr>
                <a:schemeClr val="accent1"/>
              </a:buClr>
            </a:pPr>
            <a:r>
              <a:rPr lang="en-US" altLang="en-US" sz="3200" dirty="0"/>
              <a:t>Cyclical unemployment can occur</a:t>
            </a:r>
          </a:p>
          <a:p>
            <a:pPr lvl="1" eaLnBrk="1" hangingPunct="1">
              <a:spcBef>
                <a:spcPts val="400"/>
              </a:spcBef>
              <a:buClr>
                <a:schemeClr val="accent1"/>
              </a:buClr>
            </a:pPr>
            <a:r>
              <a:rPr lang="en-US" altLang="en-US" sz="3200" dirty="0"/>
              <a:t>Economy will not correct itself</a:t>
            </a:r>
          </a:p>
          <a:p>
            <a:pPr lvl="1" eaLnBrk="1" hangingPunct="1">
              <a:spcBef>
                <a:spcPts val="400"/>
              </a:spcBef>
              <a:buClr>
                <a:schemeClr val="accent1"/>
              </a:buClr>
            </a:pPr>
            <a:r>
              <a:rPr lang="en-US" altLang="en-US" sz="3200" dirty="0"/>
              <a:t>Government should actively manage macroeconomic instability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8887" y="2121693"/>
            <a:ext cx="2892425" cy="261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Consumption and Investment</a:t>
            </a:r>
          </a:p>
        </p:txBody>
      </p:sp>
      <p:sp>
        <p:nvSpPr>
          <p:cNvPr id="6" name="Rectangle 5"/>
          <p:cNvSpPr>
            <a:spLocks noChangeArrowheads="1"/>
          </p:cNvSpPr>
          <p:nvPr/>
        </p:nvSpPr>
        <p:spPr bwMode="auto">
          <a:xfrm>
            <a:off x="931112" y="2112168"/>
            <a:ext cx="2870200" cy="25368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7" name="Text Box 6"/>
          <p:cNvSpPr txBox="1">
            <a:spLocks noChangeArrowheads="1"/>
          </p:cNvSpPr>
          <p:nvPr/>
        </p:nvSpPr>
        <p:spPr bwMode="auto">
          <a:xfrm rot="16200000">
            <a:off x="-188076" y="3307556"/>
            <a:ext cx="1571625"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lnSpc>
                <a:spcPct val="85000"/>
              </a:lnSpc>
              <a:spcBef>
                <a:spcPct val="0"/>
              </a:spcBef>
              <a:buClrTx/>
              <a:buFontTx/>
              <a:buNone/>
            </a:pPr>
            <a:r>
              <a:rPr lang="en-US" altLang="en-US" sz="1400" b="1" dirty="0">
                <a:latin typeface="Arial" panose="020B0604020202020204" pitchFamily="34" charset="0"/>
              </a:rPr>
              <a:t> </a:t>
            </a:r>
            <a:r>
              <a:rPr lang="en-US" altLang="en-US" sz="1400" b="1" i="1" dirty="0">
                <a:latin typeface="Arial" panose="020B0604020202020204" pitchFamily="34" charset="0"/>
              </a:rPr>
              <a:t>r </a:t>
            </a:r>
            <a:r>
              <a:rPr lang="en-US" altLang="en-US" sz="1400" b="1" dirty="0">
                <a:latin typeface="Arial" panose="020B0604020202020204" pitchFamily="34" charset="0"/>
              </a:rPr>
              <a:t>and</a:t>
            </a:r>
            <a:r>
              <a:rPr lang="en-US" altLang="en-US" sz="1400" b="1" i="1" dirty="0">
                <a:latin typeface="Arial" panose="020B0604020202020204" pitchFamily="34" charset="0"/>
              </a:rPr>
              <a:t> i</a:t>
            </a:r>
            <a:r>
              <a:rPr lang="en-US" altLang="en-US" sz="1400" b="1" dirty="0">
                <a:latin typeface="Arial" panose="020B0604020202020204" pitchFamily="34" charset="0"/>
              </a:rPr>
              <a:t> (percent)</a:t>
            </a:r>
          </a:p>
        </p:txBody>
      </p:sp>
      <p:sp>
        <p:nvSpPr>
          <p:cNvPr id="8" name="Text Box 9"/>
          <p:cNvSpPr txBox="1">
            <a:spLocks noChangeArrowheads="1"/>
          </p:cNvSpPr>
          <p:nvPr/>
        </p:nvSpPr>
        <p:spPr bwMode="auto">
          <a:xfrm>
            <a:off x="1050175" y="4852193"/>
            <a:ext cx="2370137"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Investment </a:t>
            </a:r>
          </a:p>
          <a:p>
            <a:pPr algn="ctr" eaLnBrk="1" hangingPunct="1">
              <a:spcBef>
                <a:spcPct val="0"/>
              </a:spcBef>
              <a:buClrTx/>
              <a:buFontTx/>
              <a:buNone/>
            </a:pPr>
            <a:r>
              <a:rPr lang="en-US" altLang="en-US" sz="1400" b="1" dirty="0">
                <a:latin typeface="Arial" panose="020B0604020202020204" pitchFamily="34" charset="0"/>
              </a:rPr>
              <a:t>(billions of dollars)</a:t>
            </a:r>
          </a:p>
          <a:p>
            <a:pPr algn="ctr" eaLnBrk="1" hangingPunct="1">
              <a:spcBef>
                <a:spcPct val="0"/>
              </a:spcBef>
              <a:buClrTx/>
              <a:buFontTx/>
              <a:buNone/>
            </a:pPr>
            <a:r>
              <a:rPr lang="en-US" altLang="en-US" sz="1400" b="1" dirty="0">
                <a:latin typeface="Arial" panose="020B0604020202020204" pitchFamily="34" charset="0"/>
              </a:rPr>
              <a:t>(a)</a:t>
            </a:r>
          </a:p>
          <a:p>
            <a:pPr algn="ctr" eaLnBrk="1" hangingPunct="1">
              <a:spcBef>
                <a:spcPct val="0"/>
              </a:spcBef>
              <a:buClrTx/>
              <a:buFontTx/>
              <a:buNone/>
            </a:pPr>
            <a:r>
              <a:rPr lang="en-US" altLang="en-US" sz="1400" b="1" dirty="0">
                <a:latin typeface="Arial" panose="020B0604020202020204" pitchFamily="34" charset="0"/>
              </a:rPr>
              <a:t>Investment demand curve</a:t>
            </a:r>
          </a:p>
        </p:txBody>
      </p:sp>
      <p:sp>
        <p:nvSpPr>
          <p:cNvPr id="9" name="Line 13"/>
          <p:cNvSpPr>
            <a:spLocks noChangeShapeType="1"/>
          </p:cNvSpPr>
          <p:nvPr/>
        </p:nvSpPr>
        <p:spPr bwMode="auto">
          <a:xfrm flipV="1">
            <a:off x="2296362" y="3550443"/>
            <a:ext cx="0" cy="1081088"/>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 name="Line 18"/>
          <p:cNvSpPr>
            <a:spLocks noChangeShapeType="1"/>
          </p:cNvSpPr>
          <p:nvPr/>
        </p:nvSpPr>
        <p:spPr bwMode="auto">
          <a:xfrm>
            <a:off x="931112" y="2467768"/>
            <a:ext cx="2701925" cy="2178050"/>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Text Box 19"/>
          <p:cNvSpPr txBox="1">
            <a:spLocks noChangeArrowheads="1"/>
          </p:cNvSpPr>
          <p:nvPr/>
        </p:nvSpPr>
        <p:spPr bwMode="auto">
          <a:xfrm>
            <a:off x="3352050" y="4129881"/>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ID</a:t>
            </a:r>
          </a:p>
        </p:txBody>
      </p:sp>
      <p:sp>
        <p:nvSpPr>
          <p:cNvPr id="12" name="Text Box 21"/>
          <p:cNvSpPr txBox="1">
            <a:spLocks noChangeArrowheads="1"/>
          </p:cNvSpPr>
          <p:nvPr/>
        </p:nvSpPr>
        <p:spPr bwMode="auto">
          <a:xfrm>
            <a:off x="2078875" y="4612481"/>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20</a:t>
            </a:r>
          </a:p>
        </p:txBody>
      </p:sp>
      <p:sp>
        <p:nvSpPr>
          <p:cNvPr id="13" name="Text Box 22"/>
          <p:cNvSpPr txBox="1">
            <a:spLocks noChangeArrowheads="1"/>
          </p:cNvSpPr>
          <p:nvPr/>
        </p:nvSpPr>
        <p:spPr bwMode="auto">
          <a:xfrm>
            <a:off x="650125" y="3393281"/>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8</a:t>
            </a:r>
          </a:p>
        </p:txBody>
      </p:sp>
      <p:sp>
        <p:nvSpPr>
          <p:cNvPr id="14" name="Line 23"/>
          <p:cNvSpPr>
            <a:spLocks noChangeShapeType="1"/>
          </p:cNvSpPr>
          <p:nvPr/>
        </p:nvSpPr>
        <p:spPr bwMode="auto">
          <a:xfrm rot="16200000" flipV="1">
            <a:off x="1594687" y="2899568"/>
            <a:ext cx="0" cy="1327150"/>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 name="Group 33"/>
          <p:cNvGrpSpPr>
            <a:grpSpLocks/>
          </p:cNvGrpSpPr>
          <p:nvPr/>
        </p:nvGrpSpPr>
        <p:grpSpPr bwMode="auto">
          <a:xfrm>
            <a:off x="5128462" y="2108993"/>
            <a:ext cx="2895600" cy="2632075"/>
            <a:chOff x="5505450" y="2190750"/>
            <a:chExt cx="2895600" cy="2632075"/>
          </a:xfrm>
        </p:grpSpPr>
        <p:pic>
          <p:nvPicPr>
            <p:cNvPr id="8222"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05450" y="2190750"/>
              <a:ext cx="289560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3" name="Rectangle 24"/>
            <p:cNvSpPr>
              <a:spLocks noChangeArrowheads="1"/>
            </p:cNvSpPr>
            <p:nvPr/>
          </p:nvSpPr>
          <p:spPr bwMode="auto">
            <a:xfrm>
              <a:off x="5530850" y="2190750"/>
              <a:ext cx="2870200" cy="25368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grpSp>
      <p:sp>
        <p:nvSpPr>
          <p:cNvPr id="16" name="Text Box 25"/>
          <p:cNvSpPr txBox="1">
            <a:spLocks noChangeArrowheads="1"/>
          </p:cNvSpPr>
          <p:nvPr/>
        </p:nvSpPr>
        <p:spPr bwMode="auto">
          <a:xfrm>
            <a:off x="5353887" y="4788693"/>
            <a:ext cx="26511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400" b="1" dirty="0">
                <a:latin typeface="Arial" panose="020B0604020202020204" pitchFamily="34" charset="0"/>
              </a:rPr>
              <a:t>Real domestic product, GDP</a:t>
            </a:r>
          </a:p>
          <a:p>
            <a:pPr algn="ctr" eaLnBrk="1" hangingPunct="1">
              <a:spcBef>
                <a:spcPct val="0"/>
              </a:spcBef>
              <a:buClrTx/>
              <a:buFontTx/>
              <a:buNone/>
            </a:pPr>
            <a:r>
              <a:rPr lang="en-US" altLang="en-US" sz="1400" b="1" dirty="0">
                <a:latin typeface="Arial" panose="020B0604020202020204" pitchFamily="34" charset="0"/>
              </a:rPr>
              <a:t>(billions of dollars)</a:t>
            </a:r>
          </a:p>
          <a:p>
            <a:pPr algn="ctr" eaLnBrk="1" hangingPunct="1">
              <a:spcBef>
                <a:spcPct val="0"/>
              </a:spcBef>
              <a:buClrTx/>
              <a:buFontTx/>
              <a:buNone/>
            </a:pPr>
            <a:r>
              <a:rPr lang="en-US" altLang="en-US" sz="1400" b="1" dirty="0">
                <a:latin typeface="Arial" panose="020B0604020202020204" pitchFamily="34" charset="0"/>
              </a:rPr>
              <a:t>(b)</a:t>
            </a:r>
          </a:p>
          <a:p>
            <a:pPr algn="ctr" eaLnBrk="1" hangingPunct="1">
              <a:spcBef>
                <a:spcPct val="0"/>
              </a:spcBef>
              <a:buClrTx/>
              <a:buFontTx/>
              <a:buNone/>
            </a:pPr>
            <a:r>
              <a:rPr lang="en-US" altLang="en-US" sz="1400" b="1" dirty="0">
                <a:latin typeface="Arial" panose="020B0604020202020204" pitchFamily="34" charset="0"/>
              </a:rPr>
              <a:t>Investment schedule</a:t>
            </a:r>
          </a:p>
        </p:txBody>
      </p:sp>
      <p:sp>
        <p:nvSpPr>
          <p:cNvPr id="17" name="Text Box 26"/>
          <p:cNvSpPr txBox="1">
            <a:spLocks noChangeArrowheads="1"/>
          </p:cNvSpPr>
          <p:nvPr/>
        </p:nvSpPr>
        <p:spPr bwMode="auto">
          <a:xfrm>
            <a:off x="4806200" y="3056731"/>
            <a:ext cx="409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20</a:t>
            </a:r>
          </a:p>
        </p:txBody>
      </p:sp>
      <p:sp>
        <p:nvSpPr>
          <p:cNvPr id="18" name="Text Box 27"/>
          <p:cNvSpPr txBox="1">
            <a:spLocks noChangeArrowheads="1"/>
          </p:cNvSpPr>
          <p:nvPr/>
        </p:nvSpPr>
        <p:spPr bwMode="auto">
          <a:xfrm rot="16200000">
            <a:off x="3352843" y="3281362"/>
            <a:ext cx="27511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Investment (billions of dollars)</a:t>
            </a:r>
          </a:p>
        </p:txBody>
      </p:sp>
      <p:sp>
        <p:nvSpPr>
          <p:cNvPr id="19" name="Line 28"/>
          <p:cNvSpPr>
            <a:spLocks noChangeShapeType="1"/>
          </p:cNvSpPr>
          <p:nvPr/>
        </p:nvSpPr>
        <p:spPr bwMode="auto">
          <a:xfrm>
            <a:off x="5164975" y="3229768"/>
            <a:ext cx="2455862"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 name="Text Box 29"/>
          <p:cNvSpPr txBox="1">
            <a:spLocks noChangeArrowheads="1"/>
          </p:cNvSpPr>
          <p:nvPr/>
        </p:nvSpPr>
        <p:spPr bwMode="auto">
          <a:xfrm>
            <a:off x="7574800" y="3026568"/>
            <a:ext cx="35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i="1" dirty="0">
                <a:latin typeface="Arial" panose="020B0604020202020204" pitchFamily="34" charset="0"/>
              </a:rPr>
              <a:t>I</a:t>
            </a:r>
            <a:r>
              <a:rPr lang="en-US" altLang="en-US" sz="2000" b="1" i="1" baseline="-25000" dirty="0">
                <a:latin typeface="Arial" panose="020B0604020202020204" pitchFamily="34" charset="0"/>
              </a:rPr>
              <a:t>g</a:t>
            </a:r>
          </a:p>
        </p:txBody>
      </p:sp>
      <p:sp>
        <p:nvSpPr>
          <p:cNvPr id="21" name="Text Box 30"/>
          <p:cNvSpPr txBox="1">
            <a:spLocks noChangeArrowheads="1"/>
          </p:cNvSpPr>
          <p:nvPr/>
        </p:nvSpPr>
        <p:spPr bwMode="auto">
          <a:xfrm>
            <a:off x="678700" y="1670843"/>
            <a:ext cx="3387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solidFill>
                  <a:srgbClr val="000000"/>
                </a:solidFill>
                <a:latin typeface="Arial" panose="020B0604020202020204" pitchFamily="34" charset="0"/>
              </a:rPr>
              <a:t>Investment Demand Curve</a:t>
            </a:r>
          </a:p>
        </p:txBody>
      </p:sp>
      <p:sp>
        <p:nvSpPr>
          <p:cNvPr id="22" name="Text Box 31"/>
          <p:cNvSpPr txBox="1">
            <a:spLocks noChangeArrowheads="1"/>
          </p:cNvSpPr>
          <p:nvPr/>
        </p:nvSpPr>
        <p:spPr bwMode="auto">
          <a:xfrm>
            <a:off x="5231650" y="1670843"/>
            <a:ext cx="272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solidFill>
                  <a:srgbClr val="000000"/>
                </a:solidFill>
                <a:latin typeface="Arial" panose="020B0604020202020204" pitchFamily="34" charset="0"/>
              </a:rPr>
              <a:t>Investment Schedule</a:t>
            </a:r>
          </a:p>
        </p:txBody>
      </p:sp>
      <p:sp>
        <p:nvSpPr>
          <p:cNvPr id="25" name="Line 34"/>
          <p:cNvSpPr>
            <a:spLocks noChangeShapeType="1"/>
          </p:cNvSpPr>
          <p:nvPr/>
        </p:nvSpPr>
        <p:spPr bwMode="auto">
          <a:xfrm>
            <a:off x="5803150" y="3236118"/>
            <a:ext cx="0" cy="1376363"/>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dirty="0"/>
          </a:p>
        </p:txBody>
      </p:sp>
      <p:sp>
        <p:nvSpPr>
          <p:cNvPr id="26" name="Text Box 35"/>
          <p:cNvSpPr txBox="1">
            <a:spLocks noChangeArrowheads="1"/>
          </p:cNvSpPr>
          <p:nvPr/>
        </p:nvSpPr>
        <p:spPr bwMode="auto">
          <a:xfrm>
            <a:off x="1408950" y="4044156"/>
            <a:ext cx="438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solidFill>
                  <a:srgbClr val="000000"/>
                </a:solidFill>
                <a:latin typeface="Arial" panose="020B0604020202020204" pitchFamily="34" charset="0"/>
              </a:rPr>
              <a:t>20</a:t>
            </a:r>
          </a:p>
        </p:txBody>
      </p:sp>
      <p:sp>
        <p:nvSpPr>
          <p:cNvPr id="27" name="Text Box 36"/>
          <p:cNvSpPr txBox="1">
            <a:spLocks noChangeArrowheads="1"/>
          </p:cNvSpPr>
          <p:nvPr/>
        </p:nvSpPr>
        <p:spPr bwMode="auto">
          <a:xfrm>
            <a:off x="2247150" y="2356643"/>
            <a:ext cx="13906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Investment</a:t>
            </a:r>
          </a:p>
          <a:p>
            <a:pPr eaLnBrk="1" hangingPunct="1">
              <a:spcBef>
                <a:spcPct val="0"/>
              </a:spcBef>
              <a:buClrTx/>
              <a:buFontTx/>
              <a:buNone/>
            </a:pPr>
            <a:r>
              <a:rPr lang="en-US" altLang="en-US" sz="1800" b="1" dirty="0">
                <a:latin typeface="Arial" panose="020B0604020202020204" pitchFamily="34" charset="0"/>
              </a:rPr>
              <a:t>demand</a:t>
            </a:r>
          </a:p>
          <a:p>
            <a:pPr eaLnBrk="1" hangingPunct="1">
              <a:spcBef>
                <a:spcPct val="0"/>
              </a:spcBef>
              <a:buClrTx/>
              <a:buFontTx/>
              <a:buNone/>
            </a:pPr>
            <a:r>
              <a:rPr lang="en-US" altLang="en-US" sz="1800" b="1" dirty="0">
                <a:latin typeface="Arial" panose="020B0604020202020204" pitchFamily="34" charset="0"/>
              </a:rPr>
              <a:t>curve</a:t>
            </a:r>
          </a:p>
        </p:txBody>
      </p:sp>
      <p:sp>
        <p:nvSpPr>
          <p:cNvPr id="28" name="Line 37"/>
          <p:cNvSpPr>
            <a:spLocks noChangeShapeType="1"/>
          </p:cNvSpPr>
          <p:nvPr/>
        </p:nvSpPr>
        <p:spPr bwMode="auto">
          <a:xfrm flipH="1">
            <a:off x="1866150" y="2890043"/>
            <a:ext cx="401637" cy="19526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9" name="Text Box 38"/>
          <p:cNvSpPr txBox="1">
            <a:spLocks noChangeArrowheads="1"/>
          </p:cNvSpPr>
          <p:nvPr/>
        </p:nvSpPr>
        <p:spPr bwMode="auto">
          <a:xfrm>
            <a:off x="5520575" y="2312193"/>
            <a:ext cx="1390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Investment</a:t>
            </a:r>
          </a:p>
          <a:p>
            <a:pPr eaLnBrk="1" hangingPunct="1">
              <a:spcBef>
                <a:spcPct val="0"/>
              </a:spcBef>
              <a:buClrTx/>
              <a:buFontTx/>
              <a:buNone/>
            </a:pPr>
            <a:r>
              <a:rPr lang="en-US" altLang="en-US" sz="1800" b="1" dirty="0">
                <a:latin typeface="Arial" panose="020B0604020202020204" pitchFamily="34" charset="0"/>
              </a:rPr>
              <a:t>schedule</a:t>
            </a:r>
          </a:p>
        </p:txBody>
      </p:sp>
      <p:sp>
        <p:nvSpPr>
          <p:cNvPr id="30" name="Line 39"/>
          <p:cNvSpPr>
            <a:spLocks noChangeShapeType="1"/>
          </p:cNvSpPr>
          <p:nvPr/>
        </p:nvSpPr>
        <p:spPr bwMode="auto">
          <a:xfrm>
            <a:off x="6657225" y="2875756"/>
            <a:ext cx="204787" cy="3190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1" name="Line 34"/>
          <p:cNvSpPr>
            <a:spLocks noChangeShapeType="1"/>
          </p:cNvSpPr>
          <p:nvPr/>
        </p:nvSpPr>
        <p:spPr bwMode="auto">
          <a:xfrm rot="16200000">
            <a:off x="1628025" y="3718718"/>
            <a:ext cx="0" cy="1390650"/>
          </a:xfrm>
          <a:prstGeom prst="line">
            <a:avLst/>
          </a:prstGeom>
          <a:noFill/>
          <a:ln w="28575">
            <a:solidFill>
              <a:schemeClr val="tx1"/>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n-US" dirty="0"/>
          </a:p>
        </p:txBody>
      </p:sp>
      <p:sp>
        <p:nvSpPr>
          <p:cNvPr id="33" name="Text Box 35"/>
          <p:cNvSpPr txBox="1">
            <a:spLocks noChangeArrowheads="1"/>
          </p:cNvSpPr>
          <p:nvPr/>
        </p:nvSpPr>
        <p:spPr bwMode="auto">
          <a:xfrm>
            <a:off x="5771400" y="3791743"/>
            <a:ext cx="43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solidFill>
                  <a:srgbClr val="000000"/>
                </a:solidFill>
                <a:latin typeface="Arial" panose="020B0604020202020204" pitchFamily="34" charset="0"/>
              </a:rPr>
              <a:t>20</a:t>
            </a:r>
          </a:p>
        </p:txBody>
      </p:sp>
      <p:sp>
        <p:nvSpPr>
          <p:cNvPr id="8221" name="TextBox 3"/>
          <p:cNvSpPr txBox="1">
            <a:spLocks noChangeArrowheads="1"/>
          </p:cNvSpPr>
          <p:nvPr/>
        </p:nvSpPr>
        <p:spPr bwMode="auto">
          <a:xfrm>
            <a:off x="0" y="644525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nodeType="afterGroup">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par>
                                <p:cTn id="13" presetID="53" presetClass="entr" presetSubtype="16"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par>
                                <p:cTn id="18" presetID="23" presetClass="entr" presetSubtype="16"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500" fill="hold"/>
                                        <p:tgtEl>
                                          <p:spTgt spid="8"/>
                                        </p:tgtEl>
                                        <p:attrNameLst>
                                          <p:attrName>ppt_w</p:attrName>
                                        </p:attrNameLst>
                                      </p:cBhvr>
                                      <p:tavLst>
                                        <p:tav tm="0">
                                          <p:val>
                                            <p:fltVal val="0"/>
                                          </p:val>
                                        </p:tav>
                                        <p:tav tm="100000">
                                          <p:val>
                                            <p:strVal val="#ppt_w"/>
                                          </p:val>
                                        </p:tav>
                                      </p:tavLst>
                                    </p:anim>
                                    <p:anim calcmode="lin" valueType="num">
                                      <p:cBhvr>
                                        <p:cTn id="21" dur="500" fill="hold"/>
                                        <p:tgtEl>
                                          <p:spTgt spid="8"/>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childTnLst>
                                </p:cTn>
                              </p:par>
                            </p:childTnLst>
                          </p:cTn>
                        </p:par>
                        <p:par>
                          <p:cTn id="26" fill="hold" nodeType="afterGroup">
                            <p:stCondLst>
                              <p:cond delay="1000"/>
                            </p:stCondLst>
                            <p:childTnLst>
                              <p:par>
                                <p:cTn id="27" presetID="22" presetClass="entr" presetSubtype="8"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2000"/>
                                        <p:tgtEl>
                                          <p:spTgt spid="10"/>
                                        </p:tgtEl>
                                      </p:cBhvr>
                                    </p:animEffect>
                                  </p:childTnLst>
                                </p:cTn>
                              </p:par>
                            </p:childTnLst>
                          </p:cTn>
                        </p:par>
                        <p:par>
                          <p:cTn id="30" fill="hold" nodeType="afterGroup">
                            <p:stCondLst>
                              <p:cond delay="3000"/>
                            </p:stCondLst>
                            <p:childTnLst>
                              <p:par>
                                <p:cTn id="31" presetID="1"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par>
                          <p:cTn id="33" fill="hold" nodeType="afterGroup">
                            <p:stCondLst>
                              <p:cond delay="3000"/>
                            </p:stCondLst>
                            <p:childTnLst>
                              <p:par>
                                <p:cTn id="34" presetID="22" presetClass="entr" presetSubtype="1" fill="hold" grpId="0" nodeType="after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wipe(up)">
                                      <p:cBhvr>
                                        <p:cTn id="36" dur="500"/>
                                        <p:tgtEl>
                                          <p:spTgt spid="27"/>
                                        </p:tgtEl>
                                      </p:cBhvr>
                                    </p:animEffect>
                                  </p:childTnLst>
                                </p:cTn>
                              </p:par>
                            </p:childTnLst>
                          </p:cTn>
                        </p:par>
                        <p:par>
                          <p:cTn id="37" fill="hold" nodeType="afterGroup">
                            <p:stCondLst>
                              <p:cond delay="3500"/>
                            </p:stCondLst>
                            <p:childTnLst>
                              <p:par>
                                <p:cTn id="38" presetID="22" presetClass="entr" presetSubtype="2" fill="hold" nodeType="after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wipe(right)">
                                      <p:cBhvr>
                                        <p:cTn id="40" dur="500"/>
                                        <p:tgtEl>
                                          <p:spTgt spid="28"/>
                                        </p:tgtEl>
                                      </p:cBhvr>
                                    </p:animEffect>
                                  </p:childTnLst>
                                </p:cTn>
                              </p:par>
                            </p:childTnLst>
                          </p:cTn>
                        </p:par>
                        <p:par>
                          <p:cTn id="41" fill="hold" nodeType="afterGroup">
                            <p:stCondLst>
                              <p:cond delay="4000"/>
                            </p:stCondLst>
                            <p:childTnLst>
                              <p:par>
                                <p:cTn id="42" presetID="23" presetClass="entr" presetSubtype="16"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p:cTn id="44" dur="1000" fill="hold"/>
                                        <p:tgtEl>
                                          <p:spTgt spid="13"/>
                                        </p:tgtEl>
                                        <p:attrNameLst>
                                          <p:attrName>ppt_w</p:attrName>
                                        </p:attrNameLst>
                                      </p:cBhvr>
                                      <p:tavLst>
                                        <p:tav tm="0">
                                          <p:val>
                                            <p:fltVal val="0"/>
                                          </p:val>
                                        </p:tav>
                                        <p:tav tm="100000">
                                          <p:val>
                                            <p:strVal val="#ppt_w"/>
                                          </p:val>
                                        </p:tav>
                                      </p:tavLst>
                                    </p:anim>
                                    <p:anim calcmode="lin" valueType="num">
                                      <p:cBhvr>
                                        <p:cTn id="45" dur="1000" fill="hold"/>
                                        <p:tgtEl>
                                          <p:spTgt spid="13"/>
                                        </p:tgtEl>
                                        <p:attrNameLst>
                                          <p:attrName>ppt_h</p:attrName>
                                        </p:attrNameLst>
                                      </p:cBhvr>
                                      <p:tavLst>
                                        <p:tav tm="0">
                                          <p:val>
                                            <p:fltVal val="0"/>
                                          </p:val>
                                        </p:tav>
                                        <p:tav tm="100000">
                                          <p:val>
                                            <p:strVal val="#ppt_h"/>
                                          </p:val>
                                        </p:tav>
                                      </p:tavLst>
                                    </p:anim>
                                  </p:childTnLst>
                                </p:cTn>
                              </p:par>
                            </p:childTnLst>
                          </p:cTn>
                        </p:par>
                        <p:par>
                          <p:cTn id="46" fill="hold" nodeType="afterGroup">
                            <p:stCondLst>
                              <p:cond delay="5000"/>
                            </p:stCondLst>
                            <p:childTnLst>
                              <p:par>
                                <p:cTn id="47" presetID="22" presetClass="entr" presetSubtype="8" fill="hold"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left)">
                                      <p:cBhvr>
                                        <p:cTn id="49" dur="2000"/>
                                        <p:tgtEl>
                                          <p:spTgt spid="14"/>
                                        </p:tgtEl>
                                      </p:cBhvr>
                                    </p:animEffect>
                                  </p:childTnLst>
                                </p:cTn>
                              </p:par>
                            </p:childTnLst>
                          </p:cTn>
                        </p:par>
                        <p:par>
                          <p:cTn id="50" fill="hold" nodeType="afterGroup">
                            <p:stCondLst>
                              <p:cond delay="7000"/>
                            </p:stCondLst>
                            <p:childTnLst>
                              <p:par>
                                <p:cTn id="51" presetID="22" presetClass="entr" presetSubtype="1" fill="hold" nodeType="after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wipe(up)">
                                      <p:cBhvr>
                                        <p:cTn id="53" dur="2000"/>
                                        <p:tgtEl>
                                          <p:spTgt spid="9"/>
                                        </p:tgtEl>
                                      </p:cBhvr>
                                    </p:animEffect>
                                  </p:childTnLst>
                                </p:cTn>
                              </p:par>
                            </p:childTnLst>
                          </p:cTn>
                        </p:par>
                        <p:par>
                          <p:cTn id="54" fill="hold" nodeType="afterGroup">
                            <p:stCondLst>
                              <p:cond delay="9000"/>
                            </p:stCondLst>
                            <p:childTnLst>
                              <p:par>
                                <p:cTn id="55" presetID="1"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childTnLst>
                          </p:cTn>
                        </p:par>
                        <p:par>
                          <p:cTn id="57" fill="hold" nodeType="afterGroup">
                            <p:stCondLst>
                              <p:cond delay="9000"/>
                            </p:stCondLst>
                            <p:childTnLst>
                              <p:par>
                                <p:cTn id="58" presetID="16" presetClass="entr" presetSubtype="42" fill="hold" nodeType="after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barn(outHorizontal)">
                                      <p:cBhvr>
                                        <p:cTn id="60" dur="2000"/>
                                        <p:tgtEl>
                                          <p:spTgt spid="31"/>
                                        </p:tgtEl>
                                      </p:cBhvr>
                                    </p:animEffect>
                                  </p:childTnLst>
                                </p:cTn>
                              </p:par>
                            </p:childTnLst>
                          </p:cTn>
                        </p:par>
                        <p:par>
                          <p:cTn id="61" fill="hold" nodeType="afterGroup">
                            <p:stCondLst>
                              <p:cond delay="11000"/>
                            </p:stCondLst>
                            <p:childTnLst>
                              <p:par>
                                <p:cTn id="62" presetID="23" presetClass="entr" presetSubtype="16" fill="hold" nodeType="afterEffect">
                                  <p:stCondLst>
                                    <p:cond delay="0"/>
                                  </p:stCondLst>
                                  <p:childTnLst>
                                    <p:set>
                                      <p:cBhvr>
                                        <p:cTn id="63" dur="1" fill="hold">
                                          <p:stCondLst>
                                            <p:cond delay="0"/>
                                          </p:stCondLst>
                                        </p:cTn>
                                        <p:tgtEl>
                                          <p:spTgt spid="3"/>
                                        </p:tgtEl>
                                        <p:attrNameLst>
                                          <p:attrName>style.visibility</p:attrName>
                                        </p:attrNameLst>
                                      </p:cBhvr>
                                      <p:to>
                                        <p:strVal val="visible"/>
                                      </p:to>
                                    </p:set>
                                    <p:anim calcmode="lin" valueType="num">
                                      <p:cBhvr>
                                        <p:cTn id="64" dur="1000" fill="hold"/>
                                        <p:tgtEl>
                                          <p:spTgt spid="3"/>
                                        </p:tgtEl>
                                        <p:attrNameLst>
                                          <p:attrName>ppt_w</p:attrName>
                                        </p:attrNameLst>
                                      </p:cBhvr>
                                      <p:tavLst>
                                        <p:tav tm="0">
                                          <p:val>
                                            <p:fltVal val="0"/>
                                          </p:val>
                                        </p:tav>
                                        <p:tav tm="100000">
                                          <p:val>
                                            <p:strVal val="#ppt_w"/>
                                          </p:val>
                                        </p:tav>
                                      </p:tavLst>
                                    </p:anim>
                                    <p:anim calcmode="lin" valueType="num">
                                      <p:cBhvr>
                                        <p:cTn id="65" dur="1000" fill="hold"/>
                                        <p:tgtEl>
                                          <p:spTgt spid="3"/>
                                        </p:tgtEl>
                                        <p:attrNameLst>
                                          <p:attrName>ppt_h</p:attrName>
                                        </p:attrNameLst>
                                      </p:cBhvr>
                                      <p:tavLst>
                                        <p:tav tm="0">
                                          <p:val>
                                            <p:fltVal val="0"/>
                                          </p:val>
                                        </p:tav>
                                        <p:tav tm="100000">
                                          <p:val>
                                            <p:strVal val="#ppt_h"/>
                                          </p:val>
                                        </p:tav>
                                      </p:tavLst>
                                    </p:anim>
                                  </p:childTnLst>
                                </p:cTn>
                              </p:par>
                            </p:childTnLst>
                          </p:cTn>
                        </p:par>
                        <p:par>
                          <p:cTn id="66" fill="hold" nodeType="afterGroup">
                            <p:stCondLst>
                              <p:cond delay="12000"/>
                            </p:stCondLst>
                            <p:childTnLst>
                              <p:par>
                                <p:cTn id="67" presetID="1" presetClass="entr" presetSubtype="0" fill="hold" grpId="0" nodeType="afterEffect">
                                  <p:stCondLst>
                                    <p:cond delay="0"/>
                                  </p:stCondLst>
                                  <p:childTnLst>
                                    <p:set>
                                      <p:cBhvr>
                                        <p:cTn id="68" dur="1" fill="hold">
                                          <p:stCondLst>
                                            <p:cond delay="0"/>
                                          </p:stCondLst>
                                        </p:cTn>
                                        <p:tgtEl>
                                          <p:spTgt spid="26"/>
                                        </p:tgtEl>
                                        <p:attrNameLst>
                                          <p:attrName>style.visibility</p:attrName>
                                        </p:attrNameLst>
                                      </p:cBhvr>
                                      <p:to>
                                        <p:strVal val="visible"/>
                                      </p:to>
                                    </p:set>
                                  </p:childTnLst>
                                </p:cTn>
                              </p:par>
                            </p:childTnLst>
                          </p:cTn>
                        </p:par>
                        <p:par>
                          <p:cTn id="69" fill="hold" nodeType="afterGroup">
                            <p:stCondLst>
                              <p:cond delay="12000"/>
                            </p:stCondLst>
                            <p:childTnLst>
                              <p:par>
                                <p:cTn id="70" presetID="22" presetClass="entr" presetSubtype="8" fill="hold" grpId="0" nodeType="after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wipe(left)">
                                      <p:cBhvr>
                                        <p:cTn id="72" dur="500"/>
                                        <p:tgtEl>
                                          <p:spTgt spid="22"/>
                                        </p:tgtEl>
                                      </p:cBhvr>
                                    </p:animEffect>
                                  </p:childTnLst>
                                </p:cTn>
                              </p:par>
                              <p:par>
                                <p:cTn id="73" presetID="23" presetClass="entr" presetSubtype="16"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 calcmode="lin" valueType="num">
                                      <p:cBhvr>
                                        <p:cTn id="75" dur="500" fill="hold"/>
                                        <p:tgtEl>
                                          <p:spTgt spid="18"/>
                                        </p:tgtEl>
                                        <p:attrNameLst>
                                          <p:attrName>ppt_w</p:attrName>
                                        </p:attrNameLst>
                                      </p:cBhvr>
                                      <p:tavLst>
                                        <p:tav tm="0">
                                          <p:val>
                                            <p:fltVal val="0"/>
                                          </p:val>
                                        </p:tav>
                                        <p:tav tm="100000">
                                          <p:val>
                                            <p:strVal val="#ppt_w"/>
                                          </p:val>
                                        </p:tav>
                                      </p:tavLst>
                                    </p:anim>
                                    <p:anim calcmode="lin" valueType="num">
                                      <p:cBhvr>
                                        <p:cTn id="76" dur="500" fill="hold"/>
                                        <p:tgtEl>
                                          <p:spTgt spid="18"/>
                                        </p:tgtEl>
                                        <p:attrNameLst>
                                          <p:attrName>ppt_h</p:attrName>
                                        </p:attrNameLst>
                                      </p:cBhvr>
                                      <p:tavLst>
                                        <p:tav tm="0">
                                          <p:val>
                                            <p:fltVal val="0"/>
                                          </p:val>
                                        </p:tav>
                                        <p:tav tm="100000">
                                          <p:val>
                                            <p:strVal val="#ppt_h"/>
                                          </p:val>
                                        </p:tav>
                                      </p:tavLst>
                                    </p:anim>
                                  </p:childTnLst>
                                </p:cTn>
                              </p:par>
                              <p:par>
                                <p:cTn id="77" presetID="23" presetClass="entr" presetSubtype="16"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500" fill="hold"/>
                                        <p:tgtEl>
                                          <p:spTgt spid="16"/>
                                        </p:tgtEl>
                                        <p:attrNameLst>
                                          <p:attrName>ppt_w</p:attrName>
                                        </p:attrNameLst>
                                      </p:cBhvr>
                                      <p:tavLst>
                                        <p:tav tm="0">
                                          <p:val>
                                            <p:fltVal val="0"/>
                                          </p:val>
                                        </p:tav>
                                        <p:tav tm="100000">
                                          <p:val>
                                            <p:strVal val="#ppt_w"/>
                                          </p:val>
                                        </p:tav>
                                      </p:tavLst>
                                    </p:anim>
                                    <p:anim calcmode="lin" valueType="num">
                                      <p:cBhvr>
                                        <p:cTn id="80" dur="500" fill="hold"/>
                                        <p:tgtEl>
                                          <p:spTgt spid="16"/>
                                        </p:tgtEl>
                                        <p:attrNameLst>
                                          <p:attrName>ppt_h</p:attrName>
                                        </p:attrNameLst>
                                      </p:cBhvr>
                                      <p:tavLst>
                                        <p:tav tm="0">
                                          <p:val>
                                            <p:fltVal val="0"/>
                                          </p:val>
                                        </p:tav>
                                        <p:tav tm="100000">
                                          <p:val>
                                            <p:strVal val="#ppt_h"/>
                                          </p:val>
                                        </p:tav>
                                      </p:tavLst>
                                    </p:anim>
                                  </p:childTnLst>
                                </p:cTn>
                              </p:par>
                            </p:childTnLst>
                          </p:cTn>
                        </p:par>
                        <p:par>
                          <p:cTn id="81" fill="hold" nodeType="afterGroup">
                            <p:stCondLst>
                              <p:cond delay="12500"/>
                            </p:stCondLst>
                            <p:childTnLst>
                              <p:par>
                                <p:cTn id="82" presetID="16" presetClass="entr" presetSubtype="37" fill="hold" nodeType="after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barn(outVertical)">
                                      <p:cBhvr>
                                        <p:cTn id="84" dur="2000"/>
                                        <p:tgtEl>
                                          <p:spTgt spid="19"/>
                                        </p:tgtEl>
                                      </p:cBhvr>
                                    </p:animEffect>
                                  </p:childTnLst>
                                </p:cTn>
                              </p:par>
                            </p:childTnLst>
                          </p:cTn>
                        </p:par>
                        <p:par>
                          <p:cTn id="85" fill="hold" nodeType="afterGroup">
                            <p:stCondLst>
                              <p:cond delay="14500"/>
                            </p:stCondLst>
                            <p:childTnLst>
                              <p:par>
                                <p:cTn id="86" presetID="1" presetClass="entr" presetSubtype="0" fill="hold" grpId="0" nodeType="afterEffect">
                                  <p:stCondLst>
                                    <p:cond delay="0"/>
                                  </p:stCondLst>
                                  <p:childTnLst>
                                    <p:set>
                                      <p:cBhvr>
                                        <p:cTn id="87" dur="1" fill="hold">
                                          <p:stCondLst>
                                            <p:cond delay="0"/>
                                          </p:stCondLst>
                                        </p:cTn>
                                        <p:tgtEl>
                                          <p:spTgt spid="17"/>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20"/>
                                        </p:tgtEl>
                                        <p:attrNameLst>
                                          <p:attrName>style.visibility</p:attrName>
                                        </p:attrNameLst>
                                      </p:cBhvr>
                                      <p:to>
                                        <p:strVal val="visible"/>
                                      </p:to>
                                    </p:set>
                                  </p:childTnLst>
                                </p:cTn>
                              </p:par>
                            </p:childTnLst>
                          </p:cTn>
                        </p:par>
                        <p:par>
                          <p:cTn id="90" fill="hold" nodeType="afterGroup">
                            <p:stCondLst>
                              <p:cond delay="14500"/>
                            </p:stCondLst>
                            <p:childTnLst>
                              <p:par>
                                <p:cTn id="91" presetID="22" presetClass="entr" presetSubtype="1"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wipe(up)">
                                      <p:cBhvr>
                                        <p:cTn id="93" dur="500"/>
                                        <p:tgtEl>
                                          <p:spTgt spid="29"/>
                                        </p:tgtEl>
                                      </p:cBhvr>
                                    </p:animEffect>
                                  </p:childTnLst>
                                </p:cTn>
                              </p:par>
                            </p:childTnLst>
                          </p:cTn>
                        </p:par>
                        <p:par>
                          <p:cTn id="94" fill="hold" nodeType="afterGroup">
                            <p:stCondLst>
                              <p:cond delay="15000"/>
                            </p:stCondLst>
                            <p:childTnLst>
                              <p:par>
                                <p:cTn id="95" presetID="22" presetClass="entr" presetSubtype="1" fill="hold" nodeType="after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wipe(up)">
                                      <p:cBhvr>
                                        <p:cTn id="97" dur="500"/>
                                        <p:tgtEl>
                                          <p:spTgt spid="30"/>
                                        </p:tgtEl>
                                      </p:cBhvr>
                                    </p:animEffect>
                                  </p:childTnLst>
                                </p:cTn>
                              </p:par>
                            </p:childTnLst>
                          </p:cTn>
                        </p:par>
                        <p:par>
                          <p:cTn id="98" fill="hold" nodeType="afterGroup">
                            <p:stCondLst>
                              <p:cond delay="15500"/>
                            </p:stCondLst>
                            <p:childTnLst>
                              <p:par>
                                <p:cTn id="99" presetID="16" presetClass="entr" presetSubtype="42" fill="hold" nodeType="afterEffect">
                                  <p:stCondLst>
                                    <p:cond delay="0"/>
                                  </p:stCondLst>
                                  <p:childTnLst>
                                    <p:set>
                                      <p:cBhvr>
                                        <p:cTn id="100" dur="1" fill="hold">
                                          <p:stCondLst>
                                            <p:cond delay="0"/>
                                          </p:stCondLst>
                                        </p:cTn>
                                        <p:tgtEl>
                                          <p:spTgt spid="25"/>
                                        </p:tgtEl>
                                        <p:attrNameLst>
                                          <p:attrName>style.visibility</p:attrName>
                                        </p:attrNameLst>
                                      </p:cBhvr>
                                      <p:to>
                                        <p:strVal val="visible"/>
                                      </p:to>
                                    </p:set>
                                    <p:animEffect transition="in" filter="barn(outHorizontal)">
                                      <p:cBhvr>
                                        <p:cTn id="101" dur="2000"/>
                                        <p:tgtEl>
                                          <p:spTgt spid="25"/>
                                        </p:tgtEl>
                                      </p:cBhvr>
                                    </p:animEffect>
                                  </p:childTnLst>
                                </p:cTn>
                              </p:par>
                            </p:childTnLst>
                          </p:cTn>
                        </p:par>
                        <p:par>
                          <p:cTn id="102" fill="hold" nodeType="afterGroup">
                            <p:stCondLst>
                              <p:cond delay="17500"/>
                            </p:stCondLst>
                            <p:childTnLst>
                              <p:par>
                                <p:cTn id="103" presetID="1" presetClass="entr" presetSubtype="0" fill="hold" grpId="0" nodeType="afterEffect">
                                  <p:stCondLst>
                                    <p:cond delay="0"/>
                                  </p:stCondLst>
                                  <p:childTnLst>
                                    <p:set>
                                      <p:cBhvr>
                                        <p:cTn id="10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11" grpId="0"/>
      <p:bldP spid="12" grpId="0"/>
      <p:bldP spid="13" grpId="0"/>
      <p:bldP spid="16" grpId="0"/>
      <p:bldP spid="17" grpId="0"/>
      <p:bldP spid="18" grpId="0"/>
      <p:bldP spid="20" grpId="0"/>
      <p:bldP spid="21" grpId="0"/>
      <p:bldP spid="22" grpId="0"/>
      <p:bldP spid="26" grpId="0"/>
      <p:bldP spid="27" grpId="0"/>
      <p:bldP spid="29"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
            <a:ext cx="7620000" cy="1143000"/>
          </a:xfrm>
        </p:spPr>
        <p:txBody>
          <a:bodyPr/>
          <a:lstStyle/>
          <a:p>
            <a:pPr eaLnBrk="1" fontAlgn="auto" hangingPunct="1">
              <a:spcAft>
                <a:spcPts val="0"/>
              </a:spcAft>
              <a:defRPr/>
            </a:pPr>
            <a:r>
              <a:rPr lang="en-US" altLang="en-US" dirty="0">
                <a:ea typeface="+mj-ea"/>
              </a:rPr>
              <a:t>Equilibrium GDP</a:t>
            </a:r>
          </a:p>
        </p:txBody>
      </p:sp>
      <p:graphicFrame>
        <p:nvGraphicFramePr>
          <p:cNvPr id="7297" name="Group 129"/>
          <p:cNvGraphicFramePr>
            <a:graphicFrameLocks noGrp="1"/>
          </p:cNvGraphicFramePr>
          <p:nvPr>
            <p:extLst>
              <p:ext uri="{D42A27DB-BD31-4B8C-83A1-F6EECF244321}">
                <p14:modId xmlns:p14="http://schemas.microsoft.com/office/powerpoint/2010/main" val="2352060316"/>
              </p:ext>
            </p:extLst>
          </p:nvPr>
        </p:nvGraphicFramePr>
        <p:xfrm>
          <a:off x="0" y="1350962"/>
          <a:ext cx="9144000" cy="5159049"/>
        </p:xfrm>
        <a:graphic>
          <a:graphicData uri="http://schemas.openxmlformats.org/drawingml/2006/table">
            <a:tbl>
              <a:tblPr firstRow="1"/>
              <a:tblGrid>
                <a:gridCol w="1271186">
                  <a:extLst>
                    <a:ext uri="{9D8B030D-6E8A-4147-A177-3AD203B41FA5}">
                      <a16:colId xmlns:a16="http://schemas.microsoft.com/office/drawing/2014/main" val="20000"/>
                    </a:ext>
                  </a:extLst>
                </a:gridCol>
                <a:gridCol w="1091014">
                  <a:extLst>
                    <a:ext uri="{9D8B030D-6E8A-4147-A177-3AD203B41FA5}">
                      <a16:colId xmlns:a16="http://schemas.microsoft.com/office/drawing/2014/main" val="20001"/>
                    </a:ext>
                  </a:extLst>
                </a:gridCol>
                <a:gridCol w="1216350">
                  <a:extLst>
                    <a:ext uri="{9D8B030D-6E8A-4147-A177-3AD203B41FA5}">
                      <a16:colId xmlns:a16="http://schemas.microsoft.com/office/drawing/2014/main" val="20002"/>
                    </a:ext>
                  </a:extLst>
                </a:gridCol>
                <a:gridCol w="868823">
                  <a:extLst>
                    <a:ext uri="{9D8B030D-6E8A-4147-A177-3AD203B41FA5}">
                      <a16:colId xmlns:a16="http://schemas.microsoft.com/office/drawing/2014/main" val="20003"/>
                    </a:ext>
                  </a:extLst>
                </a:gridCol>
                <a:gridCol w="1116295">
                  <a:extLst>
                    <a:ext uri="{9D8B030D-6E8A-4147-A177-3AD203B41FA5}">
                      <a16:colId xmlns:a16="http://schemas.microsoft.com/office/drawing/2014/main" val="20004"/>
                    </a:ext>
                  </a:extLst>
                </a:gridCol>
                <a:gridCol w="1187510">
                  <a:extLst>
                    <a:ext uri="{9D8B030D-6E8A-4147-A177-3AD203B41FA5}">
                      <a16:colId xmlns:a16="http://schemas.microsoft.com/office/drawing/2014/main" val="20005"/>
                    </a:ext>
                  </a:extLst>
                </a:gridCol>
                <a:gridCol w="1116295">
                  <a:extLst>
                    <a:ext uri="{9D8B030D-6E8A-4147-A177-3AD203B41FA5}">
                      <a16:colId xmlns:a16="http://schemas.microsoft.com/office/drawing/2014/main" val="20006"/>
                    </a:ext>
                  </a:extLst>
                </a:gridCol>
                <a:gridCol w="1276527">
                  <a:extLst>
                    <a:ext uri="{9D8B030D-6E8A-4147-A177-3AD203B41FA5}">
                      <a16:colId xmlns:a16="http://schemas.microsoft.com/office/drawing/2014/main" val="20007"/>
                    </a:ext>
                  </a:extLst>
                </a:gridCol>
              </a:tblGrid>
              <a:tr h="274339">
                <a:tc gridSpan="8">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50" b="1" i="0" u="none" strike="noStrike" cap="none" normalizeH="0" baseline="0" dirty="0">
                          <a:ln>
                            <a:noFill/>
                          </a:ln>
                          <a:solidFill>
                            <a:schemeClr val="tx2"/>
                          </a:solidFill>
                          <a:effectLst/>
                          <a:latin typeface="Arial" panose="020B0604020202020204" pitchFamily="34" charset="0"/>
                          <a:cs typeface="Arial" panose="020B0604020202020204" pitchFamily="34" charset="0"/>
                        </a:rPr>
                        <a:t>Determination of the Equilibrium Levels of Employment, Output, and Income: A Private Closed Economy</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37445">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Possible Levels of Employment, Millions</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Real Domestic Output (and Income) (GDP = DI),*Billions</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Consumption (C),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Billions</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(4)</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Saving (S),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Billions</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(5)</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Investment (I</a:t>
                      </a:r>
                      <a:r>
                        <a:rPr kumimoji="0" lang="en-US" altLang="en-US" sz="1200" b="1"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g</a:t>
                      </a: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Billions</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(6)</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Aggregate Expenditure (C + I</a:t>
                      </a:r>
                      <a:r>
                        <a:rPr kumimoji="0" lang="en-US" altLang="en-US" sz="1200" b="1" i="0" u="none" strike="noStrike" cap="none" normalizeH="0" baseline="-25000" dirty="0">
                          <a:ln>
                            <a:noFill/>
                          </a:ln>
                          <a:solidFill>
                            <a:srgbClr val="000000"/>
                          </a:solidFill>
                          <a:effectLst/>
                          <a:latin typeface="Arial" panose="020B0604020202020204" pitchFamily="34" charset="0"/>
                          <a:cs typeface="Arial" panose="020B0604020202020204" pitchFamily="34" charset="0"/>
                        </a:rPr>
                        <a:t>g</a:t>
                      </a: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Billions</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(7)</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Unplanned Changes in Inventories, (+ or -)</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(8)</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Tendency of Employment, Output, and Income</a:t>
                      </a:r>
                    </a:p>
                  </a:txBody>
                  <a:tcPr marL="91434" marR="91434" marT="45725" marB="4572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274339">
                <a:tc>
                  <a:txBody>
                    <a:bodyPr/>
                    <a:lstStyle>
                      <a:lvl1pPr marL="228600" indent="-228600"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228600" marR="0" lvl="0" indent="-2286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(1) 40</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$370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$375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$395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$-25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Increase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 45</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390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390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410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Increase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 50</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410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405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425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Increase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 55</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430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440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Increase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 60</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450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435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455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Increase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(6) 65</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470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450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470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Equilibrium</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7"/>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(7) 70</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490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465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485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Decrease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(8) 75</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510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480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500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Decrease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(9) 80</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530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495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35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515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+15</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Decrease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274339">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(10) 85</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550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510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40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530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+20</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Decrease</a:t>
                      </a:r>
                    </a:p>
                  </a:txBody>
                  <a:tcPr marL="91434" marR="91434" marT="45725" marB="4572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1"/>
                  </a:ext>
                </a:extLst>
              </a:tr>
              <a:tr h="396264">
                <a:tc gridSpan="8">
                  <a:txBody>
                    <a:bodyPr/>
                    <a:lstStyle>
                      <a:lvl1pPr eaLnBrk="0" hangingPunct="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000000"/>
                          </a:solidFill>
                          <a:effectLst/>
                          <a:latin typeface="Arial" panose="020B0604020202020204" pitchFamily="34" charset="0"/>
                          <a:cs typeface="Arial" panose="020B0604020202020204" pitchFamily="34" charset="0"/>
                        </a:rPr>
                        <a:t>* If depreciation and net foreign factor income are zero, government is ignored and it is assumed that all saving occurs in the household sector of the economy, then GDP as a measure of domestic output is equal to NI, PI, and DI. Household income = GDP</a:t>
                      </a:r>
                    </a:p>
                  </a:txBody>
                  <a:tcPr marL="91434" marR="91434"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bl>
          </a:graphicData>
        </a:graphic>
      </p:graphicFrame>
      <p:sp>
        <p:nvSpPr>
          <p:cNvPr id="10357" name="TextBox 1"/>
          <p:cNvSpPr txBox="1">
            <a:spLocks noChangeArrowheads="1"/>
          </p:cNvSpPr>
          <p:nvPr/>
        </p:nvSpPr>
        <p:spPr bwMode="auto">
          <a:xfrm>
            <a:off x="-38100" y="6502400"/>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1396592"/>
            <a:ext cx="5160962"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a:xfrm>
            <a:off x="457200" y="152400"/>
            <a:ext cx="7620000" cy="1143000"/>
          </a:xfrm>
        </p:spPr>
        <p:txBody>
          <a:bodyPr/>
          <a:lstStyle/>
          <a:p>
            <a:pPr eaLnBrk="1" fontAlgn="auto" hangingPunct="1">
              <a:spcAft>
                <a:spcPts val="0"/>
              </a:spcAft>
              <a:defRPr/>
            </a:pPr>
            <a:r>
              <a:rPr lang="en-US" altLang="en-US" dirty="0">
                <a:ea typeface="+mj-ea"/>
              </a:rPr>
              <a:t>Equilibrium GDP Continued</a:t>
            </a:r>
          </a:p>
        </p:txBody>
      </p:sp>
      <p:grpSp>
        <p:nvGrpSpPr>
          <p:cNvPr id="2" name="Group 45"/>
          <p:cNvGrpSpPr>
            <a:grpSpLocks/>
          </p:cNvGrpSpPr>
          <p:nvPr/>
        </p:nvGrpSpPr>
        <p:grpSpPr bwMode="auto">
          <a:xfrm>
            <a:off x="838200" y="1066800"/>
            <a:ext cx="6076952" cy="5514974"/>
            <a:chOff x="1223" y="660"/>
            <a:chExt cx="3828" cy="3474"/>
          </a:xfrm>
          <a:noFill/>
        </p:grpSpPr>
        <p:sp>
          <p:nvSpPr>
            <p:cNvPr id="7" name="Rectangle 3"/>
            <p:cNvSpPr>
              <a:spLocks noChangeArrowheads="1"/>
            </p:cNvSpPr>
            <p:nvPr/>
          </p:nvSpPr>
          <p:spPr bwMode="auto">
            <a:xfrm>
              <a:off x="1845" y="868"/>
              <a:ext cx="3206" cy="2832"/>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8" name="Text Box 5"/>
            <p:cNvSpPr txBox="1">
              <a:spLocks noChangeArrowheads="1"/>
            </p:cNvSpPr>
            <p:nvPr/>
          </p:nvSpPr>
          <p:spPr bwMode="auto">
            <a:xfrm>
              <a:off x="1523" y="675"/>
              <a:ext cx="290" cy="2748"/>
            </a:xfrm>
            <a:prstGeom prst="rect">
              <a:avLst/>
            </a:prstGeom>
            <a:grpFill/>
            <a:ln w="9525">
              <a:noFill/>
              <a:miter lim="800000"/>
              <a:headEnd/>
              <a:tailEnd/>
            </a:ln>
          </p:spPr>
          <p:txBody>
            <a:bodyPr wrap="none">
              <a:spAutoFit/>
            </a:bodyPr>
            <a:lstStyle/>
            <a:p>
              <a:pPr eaLnBrk="1" hangingPunct="1">
                <a:lnSpc>
                  <a:spcPct val="215000"/>
                </a:lnSpc>
                <a:defRPr/>
              </a:pPr>
              <a:r>
                <a:rPr lang="en-US" sz="1300" b="1" dirty="0">
                  <a:latin typeface="Arial" charset="0"/>
                  <a:ea typeface="+mn-ea"/>
                  <a:cs typeface="Arial" charset="0"/>
                </a:rPr>
                <a:t>530</a:t>
              </a:r>
            </a:p>
            <a:p>
              <a:pPr eaLnBrk="1" hangingPunct="1">
                <a:lnSpc>
                  <a:spcPct val="215000"/>
                </a:lnSpc>
                <a:defRPr/>
              </a:pPr>
              <a:r>
                <a:rPr lang="en-US" sz="1300" b="1" dirty="0">
                  <a:latin typeface="Arial" charset="0"/>
                  <a:ea typeface="+mn-ea"/>
                  <a:cs typeface="Arial" charset="0"/>
                </a:rPr>
                <a:t>510</a:t>
              </a:r>
            </a:p>
            <a:p>
              <a:pPr eaLnBrk="1" hangingPunct="1">
                <a:lnSpc>
                  <a:spcPct val="215000"/>
                </a:lnSpc>
                <a:defRPr/>
              </a:pPr>
              <a:r>
                <a:rPr lang="en-US" sz="1300" b="1" dirty="0">
                  <a:latin typeface="Arial" charset="0"/>
                  <a:ea typeface="+mn-ea"/>
                  <a:cs typeface="Arial" charset="0"/>
                </a:rPr>
                <a:t>490</a:t>
              </a:r>
            </a:p>
            <a:p>
              <a:pPr eaLnBrk="1" hangingPunct="1">
                <a:lnSpc>
                  <a:spcPct val="215000"/>
                </a:lnSpc>
                <a:defRPr/>
              </a:pPr>
              <a:r>
                <a:rPr lang="en-US" sz="1300" b="1" dirty="0">
                  <a:latin typeface="Arial" charset="0"/>
                  <a:ea typeface="+mn-ea"/>
                  <a:cs typeface="Arial" charset="0"/>
                </a:rPr>
                <a:t>470</a:t>
              </a:r>
            </a:p>
            <a:p>
              <a:pPr eaLnBrk="1" hangingPunct="1">
                <a:lnSpc>
                  <a:spcPct val="215000"/>
                </a:lnSpc>
                <a:defRPr/>
              </a:pPr>
              <a:r>
                <a:rPr lang="en-US" sz="1300" b="1" dirty="0">
                  <a:latin typeface="Arial" charset="0"/>
                  <a:ea typeface="+mn-ea"/>
                  <a:cs typeface="Arial" charset="0"/>
                </a:rPr>
                <a:t>450</a:t>
              </a:r>
            </a:p>
            <a:p>
              <a:pPr eaLnBrk="1" hangingPunct="1">
                <a:lnSpc>
                  <a:spcPct val="215000"/>
                </a:lnSpc>
                <a:defRPr/>
              </a:pPr>
              <a:r>
                <a:rPr lang="en-US" sz="1300" b="1" dirty="0">
                  <a:latin typeface="Arial" charset="0"/>
                  <a:ea typeface="+mn-ea"/>
                  <a:cs typeface="Arial" charset="0"/>
                </a:rPr>
                <a:t>430</a:t>
              </a:r>
            </a:p>
            <a:p>
              <a:pPr eaLnBrk="1" hangingPunct="1">
                <a:lnSpc>
                  <a:spcPct val="215000"/>
                </a:lnSpc>
                <a:defRPr/>
              </a:pPr>
              <a:r>
                <a:rPr lang="en-US" sz="1300" b="1" dirty="0">
                  <a:latin typeface="Arial" charset="0"/>
                  <a:ea typeface="+mn-ea"/>
                  <a:cs typeface="Arial" charset="0"/>
                </a:rPr>
                <a:t>410</a:t>
              </a:r>
            </a:p>
            <a:p>
              <a:pPr eaLnBrk="1" hangingPunct="1">
                <a:lnSpc>
                  <a:spcPct val="215000"/>
                </a:lnSpc>
                <a:defRPr/>
              </a:pPr>
              <a:r>
                <a:rPr lang="en-US" sz="1300" b="1" dirty="0">
                  <a:latin typeface="Arial" charset="0"/>
                  <a:ea typeface="+mn-ea"/>
                  <a:cs typeface="Arial" charset="0"/>
                </a:rPr>
                <a:t>390</a:t>
              </a:r>
            </a:p>
            <a:p>
              <a:pPr eaLnBrk="1" hangingPunct="1">
                <a:lnSpc>
                  <a:spcPct val="215000"/>
                </a:lnSpc>
                <a:defRPr/>
              </a:pPr>
              <a:r>
                <a:rPr lang="en-US" sz="1300" b="1" dirty="0">
                  <a:latin typeface="Arial" charset="0"/>
                  <a:ea typeface="+mn-ea"/>
                  <a:cs typeface="Arial" charset="0"/>
                </a:rPr>
                <a:t>370</a:t>
              </a:r>
            </a:p>
            <a:p>
              <a:pPr eaLnBrk="1" hangingPunct="1">
                <a:lnSpc>
                  <a:spcPct val="215000"/>
                </a:lnSpc>
                <a:defRPr/>
              </a:pPr>
              <a:endParaRPr lang="en-US" sz="1300" b="1" dirty="0">
                <a:latin typeface="Arial" charset="0"/>
                <a:ea typeface="+mn-ea"/>
                <a:cs typeface="Arial" charset="0"/>
              </a:endParaRPr>
            </a:p>
          </p:txBody>
        </p:sp>
        <p:sp>
          <p:nvSpPr>
            <p:cNvPr id="9" name="Arc 6"/>
            <p:cNvSpPr>
              <a:spLocks/>
            </p:cNvSpPr>
            <p:nvPr/>
          </p:nvSpPr>
          <p:spPr bwMode="auto">
            <a:xfrm>
              <a:off x="2071" y="3454"/>
              <a:ext cx="187" cy="240"/>
            </a:xfrm>
            <a:custGeom>
              <a:avLst/>
              <a:gdLst>
                <a:gd name="T0" fmla="*/ 0 w 21600"/>
                <a:gd name="T1" fmla="*/ 0 h 21437"/>
                <a:gd name="T2" fmla="*/ 0 w 21600"/>
                <a:gd name="T3" fmla="*/ 0 h 21437"/>
                <a:gd name="T4" fmla="*/ 0 w 21600"/>
                <a:gd name="T5" fmla="*/ 0 h 21437"/>
                <a:gd name="T6" fmla="*/ 0 60000 65536"/>
                <a:gd name="T7" fmla="*/ 0 60000 65536"/>
                <a:gd name="T8" fmla="*/ 0 60000 65536"/>
                <a:gd name="T9" fmla="*/ 0 w 21600"/>
                <a:gd name="T10" fmla="*/ 0 h 21437"/>
                <a:gd name="T11" fmla="*/ 21600 w 21600"/>
                <a:gd name="T12" fmla="*/ 21437 h 21437"/>
              </a:gdLst>
              <a:ahLst/>
              <a:cxnLst>
                <a:cxn ang="T6">
                  <a:pos x="T0" y="T1"/>
                </a:cxn>
                <a:cxn ang="T7">
                  <a:pos x="T2" y="T3"/>
                </a:cxn>
                <a:cxn ang="T8">
                  <a:pos x="T4" y="T5"/>
                </a:cxn>
              </a:cxnLst>
              <a:rect l="T9" t="T10" r="T11" b="T12"/>
              <a:pathLst>
                <a:path w="21600" h="21437" fill="none" extrusionOk="0">
                  <a:moveTo>
                    <a:pt x="2645" y="-1"/>
                  </a:moveTo>
                  <a:cubicBezTo>
                    <a:pt x="13469" y="1335"/>
                    <a:pt x="21600" y="10530"/>
                    <a:pt x="21600" y="21437"/>
                  </a:cubicBezTo>
                </a:path>
                <a:path w="21600" h="21437" stroke="0" extrusionOk="0">
                  <a:moveTo>
                    <a:pt x="2645" y="-1"/>
                  </a:moveTo>
                  <a:cubicBezTo>
                    <a:pt x="13469" y="1335"/>
                    <a:pt x="21600" y="10530"/>
                    <a:pt x="21600" y="21437"/>
                  </a:cubicBezTo>
                  <a:lnTo>
                    <a:pt x="0" y="21437"/>
                  </a:lnTo>
                  <a:close/>
                </a:path>
              </a:pathLst>
            </a:custGeom>
            <a:grpFill/>
            <a:ln w="28575">
              <a:solidFill>
                <a:schemeClr val="tx1"/>
              </a:solidFill>
              <a:round/>
              <a:headEnd type="triangle" w="med" len="med"/>
              <a:tailEnd/>
            </a:ln>
          </p:spPr>
          <p:txBody>
            <a:bodyPr wrap="none" anchor="ctr"/>
            <a:lstStyle/>
            <a:p>
              <a:pPr eaLnBrk="1" hangingPunct="1">
                <a:defRPr/>
              </a:pPr>
              <a:endParaRPr lang="en-US" dirty="0">
                <a:latin typeface="Arial" charset="0"/>
                <a:ea typeface="+mn-ea"/>
                <a:cs typeface="Arial" charset="0"/>
              </a:endParaRPr>
            </a:p>
          </p:txBody>
        </p:sp>
        <p:sp>
          <p:nvSpPr>
            <p:cNvPr id="10" name="Text Box 7"/>
            <p:cNvSpPr txBox="1">
              <a:spLocks noChangeArrowheads="1"/>
            </p:cNvSpPr>
            <p:nvPr/>
          </p:nvSpPr>
          <p:spPr bwMode="auto">
            <a:xfrm>
              <a:off x="1913" y="3502"/>
              <a:ext cx="285" cy="192"/>
            </a:xfrm>
            <a:prstGeom prst="rect">
              <a:avLst/>
            </a:prstGeom>
            <a:grpFill/>
            <a:ln w="9525">
              <a:noFill/>
              <a:miter lim="800000"/>
              <a:headEnd/>
              <a:tailEnd/>
            </a:ln>
          </p:spPr>
          <p:txBody>
            <a:bodyPr wrap="none">
              <a:spAutoFit/>
            </a:bodyPr>
            <a:lstStyle/>
            <a:p>
              <a:pPr eaLnBrk="1" hangingPunct="1">
                <a:defRPr/>
              </a:pPr>
              <a:r>
                <a:rPr lang="en-US" sz="1400" b="1" dirty="0">
                  <a:latin typeface="Arial" charset="0"/>
                  <a:ea typeface="+mn-ea"/>
                  <a:cs typeface="Arial" charset="0"/>
                </a:rPr>
                <a:t>45°</a:t>
              </a:r>
            </a:p>
          </p:txBody>
        </p:sp>
        <p:sp>
          <p:nvSpPr>
            <p:cNvPr id="11" name="Text Box 17"/>
            <p:cNvSpPr txBox="1">
              <a:spLocks noChangeArrowheads="1"/>
            </p:cNvSpPr>
            <p:nvPr/>
          </p:nvSpPr>
          <p:spPr bwMode="auto">
            <a:xfrm>
              <a:off x="2376" y="3697"/>
              <a:ext cx="2623" cy="183"/>
            </a:xfrm>
            <a:prstGeom prst="rect">
              <a:avLst/>
            </a:prstGeom>
            <a:grpFill/>
            <a:ln w="9525">
              <a:noFill/>
              <a:miter lim="800000"/>
              <a:headEnd/>
              <a:tailEnd/>
            </a:ln>
          </p:spPr>
          <p:txBody>
            <a:bodyPr wrap="none">
              <a:spAutoFit/>
            </a:bodyPr>
            <a:lstStyle/>
            <a:p>
              <a:pPr marL="342900" indent="-342900" eaLnBrk="1" hangingPunct="1">
                <a:buFontTx/>
                <a:buAutoNum type="arabicPlain" startAt="370"/>
                <a:defRPr/>
              </a:pPr>
              <a:r>
                <a:rPr lang="en-US" sz="1300" b="1" dirty="0">
                  <a:latin typeface="Arial" charset="0"/>
                  <a:ea typeface="+mn-ea"/>
                  <a:cs typeface="Arial" charset="0"/>
                </a:rPr>
                <a:t> 390   410   430   450   470   490   510   530   550</a:t>
              </a:r>
            </a:p>
          </p:txBody>
        </p:sp>
        <p:sp>
          <p:nvSpPr>
            <p:cNvPr id="13" name="Text Box 41"/>
            <p:cNvSpPr txBox="1">
              <a:spLocks noChangeArrowheads="1"/>
            </p:cNvSpPr>
            <p:nvPr/>
          </p:nvSpPr>
          <p:spPr bwMode="auto">
            <a:xfrm>
              <a:off x="1944" y="3921"/>
              <a:ext cx="3055" cy="213"/>
            </a:xfrm>
            <a:prstGeom prst="rect">
              <a:avLst/>
            </a:prstGeom>
            <a:grpFill/>
            <a:ln w="9525">
              <a:noFill/>
              <a:miter lim="800000"/>
              <a:headEnd/>
              <a:tailEnd/>
            </a:ln>
          </p:spPr>
          <p:txBody>
            <a:bodyPr wrap="none">
              <a:spAutoFit/>
            </a:bodyPr>
            <a:lstStyle/>
            <a:p>
              <a:pPr eaLnBrk="1" hangingPunct="1">
                <a:defRPr/>
              </a:pPr>
              <a:r>
                <a:rPr lang="en-US" sz="1600" b="1" dirty="0">
                  <a:latin typeface="Arial" charset="0"/>
                  <a:ea typeface="+mn-ea"/>
                  <a:cs typeface="Arial" charset="0"/>
                </a:rPr>
                <a:t>Real domestic product, GDP (billions of dollars)</a:t>
              </a:r>
            </a:p>
          </p:txBody>
        </p:sp>
        <p:sp>
          <p:nvSpPr>
            <p:cNvPr id="14" name="Text Box 42"/>
            <p:cNvSpPr txBox="1">
              <a:spLocks noChangeArrowheads="1"/>
            </p:cNvSpPr>
            <p:nvPr/>
          </p:nvSpPr>
          <p:spPr bwMode="auto">
            <a:xfrm rot="16200000">
              <a:off x="-316" y="2199"/>
              <a:ext cx="3291" cy="213"/>
            </a:xfrm>
            <a:prstGeom prst="rect">
              <a:avLst/>
            </a:prstGeom>
            <a:grpFill/>
            <a:ln w="9525">
              <a:noFill/>
              <a:miter lim="800000"/>
              <a:headEnd/>
              <a:tailEnd/>
            </a:ln>
          </p:spPr>
          <p:txBody>
            <a:bodyPr wrap="none">
              <a:spAutoFit/>
            </a:bodyPr>
            <a:lstStyle/>
            <a:p>
              <a:pPr eaLnBrk="1" hangingPunct="1">
                <a:defRPr/>
              </a:pPr>
              <a:r>
                <a:rPr lang="en-US" sz="1600" b="1" dirty="0">
                  <a:latin typeface="Arial" charset="0"/>
                  <a:ea typeface="+mn-ea"/>
                  <a:cs typeface="Arial" charset="0"/>
                </a:rPr>
                <a:t>Aggregate expenditures, C + I</a:t>
              </a:r>
              <a:r>
                <a:rPr lang="en-US" sz="1600" b="1" baseline="-25000" dirty="0">
                  <a:latin typeface="Arial" charset="0"/>
                  <a:ea typeface="+mn-ea"/>
                  <a:cs typeface="Arial" charset="0"/>
                </a:rPr>
                <a:t>g</a:t>
              </a:r>
              <a:r>
                <a:rPr lang="en-US" sz="1600" b="1" dirty="0">
                  <a:latin typeface="Arial" charset="0"/>
                  <a:ea typeface="+mn-ea"/>
                  <a:cs typeface="Arial" charset="0"/>
                </a:rPr>
                <a:t> (billions of dollars)</a:t>
              </a:r>
            </a:p>
          </p:txBody>
        </p:sp>
      </p:grpSp>
      <p:sp>
        <p:nvSpPr>
          <p:cNvPr id="17" name="Line 4"/>
          <p:cNvSpPr>
            <a:spLocks noChangeShapeType="1"/>
          </p:cNvSpPr>
          <p:nvPr/>
        </p:nvSpPr>
        <p:spPr bwMode="auto">
          <a:xfrm flipV="1">
            <a:off x="1822450" y="1531530"/>
            <a:ext cx="4237037" cy="4356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 name="Line 16"/>
          <p:cNvSpPr>
            <a:spLocks noChangeShapeType="1"/>
          </p:cNvSpPr>
          <p:nvPr/>
        </p:nvSpPr>
        <p:spPr bwMode="auto">
          <a:xfrm flipV="1">
            <a:off x="2552700" y="2082392"/>
            <a:ext cx="3763962" cy="2822575"/>
          </a:xfrm>
          <a:prstGeom prst="line">
            <a:avLst/>
          </a:prstGeom>
          <a:noFill/>
          <a:ln w="57150">
            <a:solidFill>
              <a:srgbClr val="66669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 name="Text Box 19"/>
          <p:cNvSpPr txBox="1">
            <a:spLocks noChangeArrowheads="1"/>
          </p:cNvSpPr>
          <p:nvPr/>
        </p:nvSpPr>
        <p:spPr bwMode="auto">
          <a:xfrm>
            <a:off x="6302375" y="1890305"/>
            <a:ext cx="3286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a:t>
            </a:r>
          </a:p>
        </p:txBody>
      </p:sp>
      <p:sp>
        <p:nvSpPr>
          <p:cNvPr id="21" name="Text Box 21"/>
          <p:cNvSpPr txBox="1">
            <a:spLocks noChangeArrowheads="1"/>
          </p:cNvSpPr>
          <p:nvPr/>
        </p:nvSpPr>
        <p:spPr bwMode="auto">
          <a:xfrm>
            <a:off x="5221287" y="3228567"/>
            <a:ext cx="1698625"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i="1" dirty="0">
                <a:solidFill>
                  <a:srgbClr val="000000"/>
                </a:solidFill>
                <a:latin typeface="Arial" panose="020B0604020202020204" pitchFamily="34" charset="0"/>
              </a:rPr>
              <a:t>I</a:t>
            </a:r>
            <a:r>
              <a:rPr lang="en-US" altLang="en-US" sz="1800" b="1" i="1" baseline="-25000" dirty="0">
                <a:solidFill>
                  <a:srgbClr val="000000"/>
                </a:solidFill>
                <a:latin typeface="Arial" panose="020B0604020202020204" pitchFamily="34" charset="0"/>
              </a:rPr>
              <a:t>g</a:t>
            </a:r>
            <a:r>
              <a:rPr lang="en-US" altLang="en-US" sz="1800" b="1" baseline="-25000" dirty="0">
                <a:solidFill>
                  <a:srgbClr val="000000"/>
                </a:solidFill>
                <a:latin typeface="Arial" panose="020B0604020202020204" pitchFamily="34" charset="0"/>
              </a:rPr>
              <a:t> </a:t>
            </a:r>
            <a:r>
              <a:rPr lang="en-US" altLang="en-US" sz="1800" b="1" dirty="0">
                <a:solidFill>
                  <a:srgbClr val="000000"/>
                </a:solidFill>
                <a:latin typeface="Arial" panose="020B0604020202020204" pitchFamily="34" charset="0"/>
              </a:rPr>
              <a:t>= $20 billion</a:t>
            </a:r>
            <a:endParaRPr lang="en-US" altLang="en-US" sz="1800" b="1" baseline="-25000" dirty="0">
              <a:solidFill>
                <a:srgbClr val="000000"/>
              </a:solidFill>
              <a:latin typeface="Arial" panose="020B0604020202020204" pitchFamily="34" charset="0"/>
            </a:endParaRPr>
          </a:p>
        </p:txBody>
      </p:sp>
      <p:sp>
        <p:nvSpPr>
          <p:cNvPr id="22" name="Line 22"/>
          <p:cNvSpPr>
            <a:spLocks noChangeAspect="1" noChangeShapeType="1"/>
          </p:cNvSpPr>
          <p:nvPr/>
        </p:nvSpPr>
        <p:spPr bwMode="auto">
          <a:xfrm rot="480000" flipH="1" flipV="1">
            <a:off x="5002212" y="2906305"/>
            <a:ext cx="754063" cy="2222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Text Box 29"/>
          <p:cNvSpPr txBox="1">
            <a:spLocks noChangeArrowheads="1"/>
          </p:cNvSpPr>
          <p:nvPr/>
        </p:nvSpPr>
        <p:spPr bwMode="auto">
          <a:xfrm>
            <a:off x="2058987" y="2582455"/>
            <a:ext cx="160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Aggregate</a:t>
            </a:r>
          </a:p>
          <a:p>
            <a:pPr eaLnBrk="1" hangingPunct="1">
              <a:spcBef>
                <a:spcPct val="0"/>
              </a:spcBef>
              <a:buClrTx/>
              <a:buFontTx/>
              <a:buNone/>
            </a:pPr>
            <a:r>
              <a:rPr lang="en-US" altLang="en-US" sz="1800" b="1" dirty="0">
                <a:latin typeface="Arial" panose="020B0604020202020204" pitchFamily="34" charset="0"/>
              </a:rPr>
              <a:t>expenditures</a:t>
            </a:r>
          </a:p>
        </p:txBody>
      </p:sp>
      <p:sp>
        <p:nvSpPr>
          <p:cNvPr id="24" name="Text Box 30"/>
          <p:cNvSpPr txBox="1">
            <a:spLocks noChangeArrowheads="1"/>
          </p:cNvSpPr>
          <p:nvPr/>
        </p:nvSpPr>
        <p:spPr bwMode="auto">
          <a:xfrm>
            <a:off x="4954587" y="4523967"/>
            <a:ext cx="185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solidFill>
                  <a:srgbClr val="000000"/>
                </a:solidFill>
                <a:latin typeface="Arial" panose="020B0604020202020204" pitchFamily="34" charset="0"/>
              </a:rPr>
              <a:t>C</a:t>
            </a:r>
            <a:r>
              <a:rPr lang="en-US" altLang="en-US" sz="1800" b="1" dirty="0">
                <a:solidFill>
                  <a:srgbClr val="000000"/>
                </a:solidFill>
                <a:latin typeface="Arial" panose="020B0604020202020204" pitchFamily="34" charset="0"/>
              </a:rPr>
              <a:t> = $450 billion</a:t>
            </a:r>
          </a:p>
        </p:txBody>
      </p:sp>
      <p:sp>
        <p:nvSpPr>
          <p:cNvPr id="26" name="Line 36"/>
          <p:cNvSpPr>
            <a:spLocks noChangeShapeType="1"/>
          </p:cNvSpPr>
          <p:nvPr/>
        </p:nvSpPr>
        <p:spPr bwMode="auto">
          <a:xfrm>
            <a:off x="2730500" y="3228567"/>
            <a:ext cx="623887" cy="5032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 name="Line 46"/>
          <p:cNvSpPr>
            <a:spLocks noChangeShapeType="1"/>
          </p:cNvSpPr>
          <p:nvPr/>
        </p:nvSpPr>
        <p:spPr bwMode="auto">
          <a:xfrm flipV="1">
            <a:off x="2493962" y="1623605"/>
            <a:ext cx="3846513" cy="2868612"/>
          </a:xfrm>
          <a:prstGeom prst="line">
            <a:avLst/>
          </a:prstGeom>
          <a:noFill/>
          <a:ln w="571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Text Box 47"/>
          <p:cNvSpPr txBox="1">
            <a:spLocks noChangeArrowheads="1"/>
          </p:cNvSpPr>
          <p:nvPr/>
        </p:nvSpPr>
        <p:spPr bwMode="auto">
          <a:xfrm>
            <a:off x="6305550" y="1399767"/>
            <a:ext cx="7064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 + I</a:t>
            </a:r>
            <a:r>
              <a:rPr lang="en-US" altLang="en-US" sz="1600" b="1" i="1" baseline="-25000" dirty="0">
                <a:latin typeface="Arial" panose="020B0604020202020204" pitchFamily="34" charset="0"/>
              </a:rPr>
              <a:t>g</a:t>
            </a:r>
          </a:p>
        </p:txBody>
      </p:sp>
      <p:sp>
        <p:nvSpPr>
          <p:cNvPr id="31" name="Text Box 50"/>
          <p:cNvSpPr txBox="1">
            <a:spLocks noChangeArrowheads="1"/>
          </p:cNvSpPr>
          <p:nvPr/>
        </p:nvSpPr>
        <p:spPr bwMode="auto">
          <a:xfrm>
            <a:off x="3970337" y="1637892"/>
            <a:ext cx="16748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solidFill>
                  <a:srgbClr val="000000"/>
                </a:solidFill>
                <a:latin typeface="Arial" panose="020B0604020202020204" pitchFamily="34" charset="0"/>
              </a:rPr>
              <a:t>(C + I</a:t>
            </a:r>
            <a:r>
              <a:rPr lang="en-US" altLang="en-US" sz="1800" b="1" i="1" baseline="-25000" dirty="0">
                <a:solidFill>
                  <a:srgbClr val="000000"/>
                </a:solidFill>
                <a:latin typeface="Arial" panose="020B0604020202020204" pitchFamily="34" charset="0"/>
              </a:rPr>
              <a:t>g</a:t>
            </a:r>
            <a:r>
              <a:rPr lang="en-US" altLang="en-US" sz="1800" b="1" i="1" dirty="0">
                <a:solidFill>
                  <a:srgbClr val="000000"/>
                </a:solidFill>
                <a:latin typeface="Arial" panose="020B0604020202020204" pitchFamily="34" charset="0"/>
              </a:rPr>
              <a:t> </a:t>
            </a:r>
            <a:r>
              <a:rPr lang="en-US" altLang="en-US" sz="1800" b="1" dirty="0">
                <a:solidFill>
                  <a:srgbClr val="000000"/>
                </a:solidFill>
                <a:latin typeface="Arial" panose="020B0604020202020204" pitchFamily="34" charset="0"/>
              </a:rPr>
              <a:t>= GDP)</a:t>
            </a:r>
          </a:p>
        </p:txBody>
      </p:sp>
      <p:sp>
        <p:nvSpPr>
          <p:cNvPr id="32" name="Line 51"/>
          <p:cNvSpPr>
            <a:spLocks noChangeShapeType="1"/>
          </p:cNvSpPr>
          <p:nvPr/>
        </p:nvSpPr>
        <p:spPr bwMode="auto">
          <a:xfrm>
            <a:off x="4946650" y="1979205"/>
            <a:ext cx="452437" cy="1730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3" name="Text Box 52"/>
          <p:cNvSpPr txBox="1">
            <a:spLocks noChangeArrowheads="1"/>
          </p:cNvSpPr>
          <p:nvPr/>
        </p:nvSpPr>
        <p:spPr bwMode="auto">
          <a:xfrm>
            <a:off x="3143250" y="2066517"/>
            <a:ext cx="1441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85000"/>
              </a:lnSpc>
              <a:spcBef>
                <a:spcPct val="0"/>
              </a:spcBef>
              <a:buClrTx/>
              <a:buFontTx/>
              <a:buNone/>
            </a:pPr>
            <a:r>
              <a:rPr lang="en-US" altLang="en-US" sz="1800" b="1" dirty="0">
                <a:solidFill>
                  <a:srgbClr val="000000"/>
                </a:solidFill>
                <a:latin typeface="Arial" panose="020B0604020202020204" pitchFamily="34" charset="0"/>
              </a:rPr>
              <a:t>Equilibrium</a:t>
            </a:r>
          </a:p>
          <a:p>
            <a:pPr eaLnBrk="1" hangingPunct="1">
              <a:lnSpc>
                <a:spcPct val="85000"/>
              </a:lnSpc>
              <a:spcBef>
                <a:spcPct val="0"/>
              </a:spcBef>
              <a:buClrTx/>
              <a:buFontTx/>
              <a:buNone/>
            </a:pPr>
            <a:r>
              <a:rPr lang="en-US" altLang="en-US" sz="1800" b="1" dirty="0">
                <a:solidFill>
                  <a:srgbClr val="000000"/>
                </a:solidFill>
                <a:latin typeface="Arial" panose="020B0604020202020204" pitchFamily="34" charset="0"/>
              </a:rPr>
              <a:t>point</a:t>
            </a:r>
          </a:p>
        </p:txBody>
      </p:sp>
      <p:sp>
        <p:nvSpPr>
          <p:cNvPr id="34" name="Line 53"/>
          <p:cNvSpPr>
            <a:spLocks noChangeShapeType="1"/>
          </p:cNvSpPr>
          <p:nvPr/>
        </p:nvSpPr>
        <p:spPr bwMode="auto">
          <a:xfrm>
            <a:off x="4313237" y="2314167"/>
            <a:ext cx="488950" cy="2222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cxnSp>
        <p:nvCxnSpPr>
          <p:cNvPr id="36" name="Straight Arrow Connector 35"/>
          <p:cNvCxnSpPr/>
          <p:nvPr/>
        </p:nvCxnSpPr>
        <p:spPr>
          <a:xfrm rot="16200000" flipH="1">
            <a:off x="3603625" y="4496980"/>
            <a:ext cx="2776537" cy="20637"/>
          </a:xfrm>
          <a:prstGeom prst="straightConnector1">
            <a:avLst/>
          </a:prstGeom>
          <a:ln w="28575">
            <a:solidFill>
              <a:srgbClr val="0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Oval 38"/>
          <p:cNvSpPr>
            <a:spLocks noChangeAspect="1"/>
          </p:cNvSpPr>
          <p:nvPr/>
        </p:nvSpPr>
        <p:spPr>
          <a:xfrm>
            <a:off x="4902200" y="2542767"/>
            <a:ext cx="168275" cy="165100"/>
          </a:xfrm>
          <a:prstGeom prst="ellipse">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38" name="Straight Arrow Connector 37"/>
          <p:cNvCxnSpPr/>
          <p:nvPr/>
        </p:nvCxnSpPr>
        <p:spPr>
          <a:xfrm rot="5400000">
            <a:off x="4802981" y="2892811"/>
            <a:ext cx="365125" cy="1587"/>
          </a:xfrm>
          <a:prstGeom prst="straightConnector1">
            <a:avLst/>
          </a:prstGeom>
          <a:ln w="28575">
            <a:solidFill>
              <a:srgbClr val="0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Isosceles Triangle 39"/>
          <p:cNvSpPr>
            <a:spLocks noChangeAspect="1"/>
          </p:cNvSpPr>
          <p:nvPr/>
        </p:nvSpPr>
        <p:spPr>
          <a:xfrm>
            <a:off x="3613150" y="6154330"/>
            <a:ext cx="182562" cy="138112"/>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1" name="Isosceles Triangle 40"/>
          <p:cNvSpPr>
            <a:spLocks noChangeAspect="1"/>
          </p:cNvSpPr>
          <p:nvPr/>
        </p:nvSpPr>
        <p:spPr>
          <a:xfrm>
            <a:off x="5686425" y="6154330"/>
            <a:ext cx="182562" cy="138112"/>
          </a:xfrm>
          <a:prstGeom prst="triangl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2312" name="TextBox 3"/>
          <p:cNvSpPr txBox="1">
            <a:spLocks noChangeArrowheads="1"/>
          </p:cNvSpPr>
          <p:nvPr/>
        </p:nvSpPr>
        <p:spPr bwMode="auto">
          <a:xfrm>
            <a:off x="0" y="6454775"/>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1000"/>
                                        <p:tgtEl>
                                          <p:spTgt spid="19"/>
                                        </p:tgtEl>
                                      </p:cBhvr>
                                    </p:animEffect>
                                  </p:childTnLst>
                                </p:cTn>
                              </p:par>
                            </p:childTnLst>
                          </p:cTn>
                        </p:par>
                        <p:par>
                          <p:cTn id="20" fill="hold" nodeType="afterGroup">
                            <p:stCondLst>
                              <p:cond delay="2500"/>
                            </p:stCondLst>
                            <p:childTnLst>
                              <p:par>
                                <p:cTn id="21" presetID="1" presetClass="entr" presetSubtype="0"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par>
                          <p:cTn id="23" fill="hold" nodeType="afterGroup">
                            <p:stCondLst>
                              <p:cond delay="2500"/>
                            </p:stCondLst>
                            <p:childTnLst>
                              <p:par>
                                <p:cTn id="24" presetID="22" presetClass="entr" presetSubtype="1" fill="hold"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wipe(up)">
                                      <p:cBhvr>
                                        <p:cTn id="26" dur="500"/>
                                        <p:tgtEl>
                                          <p:spTgt spid="36"/>
                                        </p:tgtEl>
                                      </p:cBhvr>
                                    </p:animEffect>
                                  </p:childTnLst>
                                </p:cTn>
                              </p:par>
                            </p:childTnLst>
                          </p:cTn>
                        </p:par>
                        <p:par>
                          <p:cTn id="27" fill="hold" nodeType="afterGroup">
                            <p:stCondLst>
                              <p:cond delay="3000"/>
                            </p:stCondLst>
                            <p:childTnLst>
                              <p:par>
                                <p:cTn id="28" presetID="22" presetClass="entr" presetSubtype="1"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up)">
                                      <p:cBhvr>
                                        <p:cTn id="30" dur="500"/>
                                        <p:tgtEl>
                                          <p:spTgt spid="24"/>
                                        </p:tgtEl>
                                      </p:cBhvr>
                                    </p:animEffect>
                                  </p:childTnLst>
                                </p:cTn>
                              </p:par>
                            </p:childTnLst>
                          </p:cTn>
                        </p:par>
                        <p:par>
                          <p:cTn id="31" fill="hold" nodeType="afterGroup">
                            <p:stCondLst>
                              <p:cond delay="3500"/>
                            </p:stCondLst>
                            <p:childTnLst>
                              <p:par>
                                <p:cTn id="32" presetID="22" presetClass="entr" presetSubtype="1" fill="hold"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up)">
                                      <p:cBhvr>
                                        <p:cTn id="34" dur="500"/>
                                        <p:tgtEl>
                                          <p:spTgt spid="38"/>
                                        </p:tgtEl>
                                      </p:cBhvr>
                                    </p:animEffect>
                                  </p:childTnLst>
                                </p:cTn>
                              </p:par>
                            </p:childTnLst>
                          </p:cTn>
                        </p:par>
                        <p:par>
                          <p:cTn id="35" fill="hold" nodeType="afterGroup">
                            <p:stCondLst>
                              <p:cond delay="4000"/>
                            </p:stCondLst>
                            <p:childTnLst>
                              <p:par>
                                <p:cTn id="36" presetID="22" presetClass="entr" presetSubtype="1"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up)">
                                      <p:cBhvr>
                                        <p:cTn id="38" dur="500"/>
                                        <p:tgtEl>
                                          <p:spTgt spid="21"/>
                                        </p:tgtEl>
                                      </p:cBhvr>
                                    </p:animEffect>
                                  </p:childTnLst>
                                </p:cTn>
                              </p:par>
                            </p:childTnLst>
                          </p:cTn>
                        </p:par>
                        <p:par>
                          <p:cTn id="39" fill="hold" nodeType="afterGroup">
                            <p:stCondLst>
                              <p:cond delay="4500"/>
                            </p:stCondLst>
                            <p:childTnLst>
                              <p:par>
                                <p:cTn id="40" presetID="22" presetClass="entr" presetSubtype="4"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par>
                          <p:cTn id="43" fill="hold" nodeType="afterGroup">
                            <p:stCondLst>
                              <p:cond delay="5000"/>
                            </p:stCondLst>
                            <p:childTnLst>
                              <p:par>
                                <p:cTn id="44" presetID="22" presetClass="entr" presetSubtype="8" fill="hold"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left)">
                                      <p:cBhvr>
                                        <p:cTn id="46" dur="1000"/>
                                        <p:tgtEl>
                                          <p:spTgt spid="27"/>
                                        </p:tgtEl>
                                      </p:cBhvr>
                                    </p:animEffect>
                                  </p:childTnLst>
                                </p:cTn>
                              </p:par>
                            </p:childTnLst>
                          </p:cTn>
                        </p:par>
                        <p:par>
                          <p:cTn id="47" fill="hold" nodeType="afterGroup">
                            <p:stCondLst>
                              <p:cond delay="6000"/>
                            </p:stCondLst>
                            <p:childTnLst>
                              <p:par>
                                <p:cTn id="48" presetID="1" presetClass="entr" presetSubtype="0"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childTnLst>
                                </p:cTn>
                              </p:par>
                            </p:childTnLst>
                          </p:cTn>
                        </p:par>
                        <p:par>
                          <p:cTn id="50" fill="hold" nodeType="afterGroup">
                            <p:stCondLst>
                              <p:cond delay="6000"/>
                            </p:stCondLst>
                            <p:childTnLst>
                              <p:par>
                                <p:cTn id="51" presetID="23" presetClass="entr" presetSubtype="16"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p:cTn id="53" dur="500" fill="hold"/>
                                        <p:tgtEl>
                                          <p:spTgt spid="23"/>
                                        </p:tgtEl>
                                        <p:attrNameLst>
                                          <p:attrName>ppt_w</p:attrName>
                                        </p:attrNameLst>
                                      </p:cBhvr>
                                      <p:tavLst>
                                        <p:tav tm="0">
                                          <p:val>
                                            <p:fltVal val="0"/>
                                          </p:val>
                                        </p:tav>
                                        <p:tav tm="100000">
                                          <p:val>
                                            <p:strVal val="#ppt_w"/>
                                          </p:val>
                                        </p:tav>
                                      </p:tavLst>
                                    </p:anim>
                                    <p:anim calcmode="lin" valueType="num">
                                      <p:cBhvr>
                                        <p:cTn id="54" dur="500" fill="hold"/>
                                        <p:tgtEl>
                                          <p:spTgt spid="23"/>
                                        </p:tgtEl>
                                        <p:attrNameLst>
                                          <p:attrName>ppt_h</p:attrName>
                                        </p:attrNameLst>
                                      </p:cBhvr>
                                      <p:tavLst>
                                        <p:tav tm="0">
                                          <p:val>
                                            <p:fltVal val="0"/>
                                          </p:val>
                                        </p:tav>
                                        <p:tav tm="100000">
                                          <p:val>
                                            <p:strVal val="#ppt_h"/>
                                          </p:val>
                                        </p:tav>
                                      </p:tavLst>
                                    </p:anim>
                                  </p:childTnLst>
                                </p:cTn>
                              </p:par>
                            </p:childTnLst>
                          </p:cTn>
                        </p:par>
                        <p:par>
                          <p:cTn id="55" fill="hold" nodeType="afterGroup">
                            <p:stCondLst>
                              <p:cond delay="6500"/>
                            </p:stCondLst>
                            <p:childTnLst>
                              <p:par>
                                <p:cTn id="56" presetID="22" presetClass="entr" presetSubtype="1" fill="hold" nodeType="after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ipe(up)">
                                      <p:cBhvr>
                                        <p:cTn id="58" dur="500"/>
                                        <p:tgtEl>
                                          <p:spTgt spid="26"/>
                                        </p:tgtEl>
                                      </p:cBhvr>
                                    </p:animEffect>
                                  </p:childTnLst>
                                </p:cTn>
                              </p:par>
                            </p:childTnLst>
                          </p:cTn>
                        </p:par>
                        <p:par>
                          <p:cTn id="59" fill="hold" nodeType="afterGroup">
                            <p:stCondLst>
                              <p:cond delay="7000"/>
                            </p:stCondLst>
                            <p:childTnLst>
                              <p:par>
                                <p:cTn id="60" presetID="22" presetClass="entr" presetSubtype="1" fill="hold" grpId="0" nodeType="afterEffect">
                                  <p:stCondLst>
                                    <p:cond delay="0"/>
                                  </p:stCondLst>
                                  <p:childTnLst>
                                    <p:set>
                                      <p:cBhvr>
                                        <p:cTn id="61" dur="1" fill="hold">
                                          <p:stCondLst>
                                            <p:cond delay="0"/>
                                          </p:stCondLst>
                                        </p:cTn>
                                        <p:tgtEl>
                                          <p:spTgt spid="33"/>
                                        </p:tgtEl>
                                        <p:attrNameLst>
                                          <p:attrName>style.visibility</p:attrName>
                                        </p:attrNameLst>
                                      </p:cBhvr>
                                      <p:to>
                                        <p:strVal val="visible"/>
                                      </p:to>
                                    </p:set>
                                    <p:animEffect transition="in" filter="wipe(up)">
                                      <p:cBhvr>
                                        <p:cTn id="62" dur="500"/>
                                        <p:tgtEl>
                                          <p:spTgt spid="33"/>
                                        </p:tgtEl>
                                      </p:cBhvr>
                                    </p:animEffect>
                                  </p:childTnLst>
                                </p:cTn>
                              </p:par>
                            </p:childTnLst>
                          </p:cTn>
                        </p:par>
                        <p:par>
                          <p:cTn id="63" fill="hold" nodeType="afterGroup">
                            <p:stCondLst>
                              <p:cond delay="7500"/>
                            </p:stCondLst>
                            <p:childTnLst>
                              <p:par>
                                <p:cTn id="64" presetID="22" presetClass="entr" presetSubtype="8" fill="hold" nodeType="after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wipe(left)">
                                      <p:cBhvr>
                                        <p:cTn id="66" dur="500"/>
                                        <p:tgtEl>
                                          <p:spTgt spid="34"/>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8" grpId="0"/>
      <p:bldP spid="31" grpId="0"/>
      <p:bldP spid="33" grpId="0"/>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Other Features of Equilibrium GDP</a:t>
            </a:r>
          </a:p>
        </p:txBody>
      </p:sp>
      <p:sp>
        <p:nvSpPr>
          <p:cNvPr id="14339" name="Rectangle 3"/>
          <p:cNvSpPr>
            <a:spLocks noGrp="1" noChangeArrowheads="1"/>
          </p:cNvSpPr>
          <p:nvPr>
            <p:ph idx="1"/>
          </p:nvPr>
        </p:nvSpPr>
        <p:spPr>
          <a:xfrm>
            <a:off x="457200" y="1752600"/>
            <a:ext cx="7620000" cy="4800600"/>
          </a:xfrm>
        </p:spPr>
        <p:txBody>
          <a:bodyPr/>
          <a:lstStyle/>
          <a:p>
            <a:pPr eaLnBrk="1" hangingPunct="1"/>
            <a:r>
              <a:rPr lang="en-US" altLang="en-US" sz="3200" dirty="0"/>
              <a:t>Saving equals planned investment</a:t>
            </a:r>
          </a:p>
          <a:p>
            <a:pPr lvl="1" eaLnBrk="1" hangingPunct="1">
              <a:buClr>
                <a:schemeClr val="accent1"/>
              </a:buClr>
            </a:pPr>
            <a:r>
              <a:rPr lang="en-US" altLang="en-US" sz="3200" dirty="0"/>
              <a:t>Saving is a leakage of spending</a:t>
            </a:r>
          </a:p>
          <a:p>
            <a:pPr lvl="1" eaLnBrk="1" hangingPunct="1">
              <a:buClr>
                <a:schemeClr val="accent1"/>
              </a:buClr>
            </a:pPr>
            <a:r>
              <a:rPr lang="en-US" altLang="en-US" sz="3200" dirty="0"/>
              <a:t>Investment is an injection of spending</a:t>
            </a:r>
          </a:p>
          <a:p>
            <a:pPr eaLnBrk="1" hangingPunct="1"/>
            <a:r>
              <a:rPr lang="en-US" altLang="en-US" sz="3200" dirty="0"/>
              <a:t>No unplanned changes in inventories</a:t>
            </a:r>
          </a:p>
          <a:p>
            <a:pPr lvl="1" eaLnBrk="1" hangingPunct="1">
              <a:buClr>
                <a:schemeClr val="accent1"/>
              </a:buClr>
            </a:pPr>
            <a:r>
              <a:rPr lang="en-US" altLang="en-US" sz="3200" dirty="0"/>
              <a:t>Firms do not change production</a:t>
            </a:r>
          </a:p>
        </p:txBody>
      </p:sp>
      <p:sp>
        <p:nvSpPr>
          <p:cNvPr id="14340" name="TextBox 2"/>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78832" y="1472329"/>
            <a:ext cx="5511800"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p:cNvSpPr>
            <a:spLocks noGrp="1" noChangeArrowheads="1"/>
          </p:cNvSpPr>
          <p:nvPr>
            <p:ph type="title"/>
          </p:nvPr>
        </p:nvSpPr>
        <p:spPr>
          <a:xfrm>
            <a:off x="457200" y="152400"/>
            <a:ext cx="7620000" cy="1143000"/>
          </a:xfrm>
        </p:spPr>
        <p:txBody>
          <a:bodyPr/>
          <a:lstStyle/>
          <a:p>
            <a:pPr eaLnBrk="1" fontAlgn="auto" hangingPunct="1">
              <a:spcAft>
                <a:spcPts val="0"/>
              </a:spcAft>
              <a:defRPr/>
            </a:pPr>
            <a:r>
              <a:rPr lang="en-US" altLang="en-US" dirty="0">
                <a:ea typeface="+mj-ea"/>
              </a:rPr>
              <a:t>Changes in Equilibrium GDP</a:t>
            </a:r>
          </a:p>
        </p:txBody>
      </p:sp>
      <p:grpSp>
        <p:nvGrpSpPr>
          <p:cNvPr id="2" name="Group 42"/>
          <p:cNvGrpSpPr>
            <a:grpSpLocks/>
          </p:cNvGrpSpPr>
          <p:nvPr/>
        </p:nvGrpSpPr>
        <p:grpSpPr bwMode="auto">
          <a:xfrm>
            <a:off x="914400" y="1143000"/>
            <a:ext cx="6451601" cy="5430836"/>
            <a:chOff x="1224" y="665"/>
            <a:chExt cx="4064" cy="3421"/>
          </a:xfrm>
          <a:noFill/>
        </p:grpSpPr>
        <p:sp>
          <p:nvSpPr>
            <p:cNvPr id="7" name="Rectangle 3"/>
            <p:cNvSpPr>
              <a:spLocks noChangeArrowheads="1"/>
            </p:cNvSpPr>
            <p:nvPr/>
          </p:nvSpPr>
          <p:spPr bwMode="auto">
            <a:xfrm>
              <a:off x="1845" y="868"/>
              <a:ext cx="3443" cy="2832"/>
            </a:xfrm>
            <a:prstGeom prst="rect">
              <a:avLst/>
            </a:prstGeom>
            <a:grp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8" name="Text Box 4"/>
            <p:cNvSpPr txBox="1">
              <a:spLocks noChangeArrowheads="1"/>
            </p:cNvSpPr>
            <p:nvPr/>
          </p:nvSpPr>
          <p:spPr bwMode="auto">
            <a:xfrm>
              <a:off x="1523" y="665"/>
              <a:ext cx="290" cy="2873"/>
            </a:xfrm>
            <a:prstGeom prst="rect">
              <a:avLst/>
            </a:prstGeom>
            <a:grpFill/>
            <a:ln w="9525">
              <a:noFill/>
              <a:miter lim="800000"/>
              <a:headEnd/>
              <a:tailEnd/>
            </a:ln>
          </p:spPr>
          <p:txBody>
            <a:bodyPr wrap="none">
              <a:spAutoFit/>
            </a:bodyPr>
            <a:lstStyle/>
            <a:p>
              <a:pPr eaLnBrk="1" hangingPunct="1">
                <a:lnSpc>
                  <a:spcPct val="450000"/>
                </a:lnSpc>
                <a:defRPr/>
              </a:pPr>
              <a:r>
                <a:rPr lang="en-US" sz="1300" b="1" dirty="0">
                  <a:latin typeface="Arial" charset="0"/>
                  <a:ea typeface="+mn-ea"/>
                  <a:cs typeface="Arial" charset="0"/>
                </a:rPr>
                <a:t>510</a:t>
              </a:r>
            </a:p>
            <a:p>
              <a:pPr eaLnBrk="1" hangingPunct="1">
                <a:lnSpc>
                  <a:spcPct val="450000"/>
                </a:lnSpc>
                <a:defRPr/>
              </a:pPr>
              <a:r>
                <a:rPr lang="en-US" sz="1300" b="1" dirty="0">
                  <a:latin typeface="Arial" charset="0"/>
                  <a:ea typeface="+mn-ea"/>
                  <a:cs typeface="Arial" charset="0"/>
                </a:rPr>
                <a:t>490</a:t>
              </a:r>
            </a:p>
            <a:p>
              <a:pPr eaLnBrk="1" hangingPunct="1">
                <a:lnSpc>
                  <a:spcPct val="450000"/>
                </a:lnSpc>
                <a:defRPr/>
              </a:pPr>
              <a:r>
                <a:rPr lang="en-US" sz="1300" b="1" dirty="0">
                  <a:latin typeface="Arial" charset="0"/>
                  <a:ea typeface="+mn-ea"/>
                  <a:cs typeface="Arial" charset="0"/>
                </a:rPr>
                <a:t>470</a:t>
              </a:r>
            </a:p>
            <a:p>
              <a:pPr eaLnBrk="1" hangingPunct="1">
                <a:lnSpc>
                  <a:spcPct val="450000"/>
                </a:lnSpc>
                <a:defRPr/>
              </a:pPr>
              <a:r>
                <a:rPr lang="en-US" sz="1300" b="1" dirty="0">
                  <a:latin typeface="Arial" charset="0"/>
                  <a:ea typeface="+mn-ea"/>
                  <a:cs typeface="Arial" charset="0"/>
                </a:rPr>
                <a:t>450</a:t>
              </a:r>
            </a:p>
            <a:p>
              <a:pPr eaLnBrk="1" hangingPunct="1">
                <a:lnSpc>
                  <a:spcPct val="450000"/>
                </a:lnSpc>
                <a:defRPr/>
              </a:pPr>
              <a:r>
                <a:rPr lang="en-US" sz="1300" b="1" dirty="0">
                  <a:latin typeface="Arial" charset="0"/>
                  <a:ea typeface="+mn-ea"/>
                  <a:cs typeface="Arial" charset="0"/>
                </a:rPr>
                <a:t>430</a:t>
              </a:r>
            </a:p>
          </p:txBody>
        </p:sp>
        <p:sp>
          <p:nvSpPr>
            <p:cNvPr id="9" name="Arc 5"/>
            <p:cNvSpPr>
              <a:spLocks/>
            </p:cNvSpPr>
            <p:nvPr/>
          </p:nvSpPr>
          <p:spPr bwMode="auto">
            <a:xfrm>
              <a:off x="2071" y="3454"/>
              <a:ext cx="187" cy="240"/>
            </a:xfrm>
            <a:custGeom>
              <a:avLst/>
              <a:gdLst>
                <a:gd name="T0" fmla="*/ 0 w 21600"/>
                <a:gd name="T1" fmla="*/ 0 h 21437"/>
                <a:gd name="T2" fmla="*/ 0 w 21600"/>
                <a:gd name="T3" fmla="*/ 0 h 21437"/>
                <a:gd name="T4" fmla="*/ 0 w 21600"/>
                <a:gd name="T5" fmla="*/ 0 h 21437"/>
                <a:gd name="T6" fmla="*/ 0 60000 65536"/>
                <a:gd name="T7" fmla="*/ 0 60000 65536"/>
                <a:gd name="T8" fmla="*/ 0 60000 65536"/>
                <a:gd name="T9" fmla="*/ 0 w 21600"/>
                <a:gd name="T10" fmla="*/ 0 h 21437"/>
                <a:gd name="T11" fmla="*/ 21600 w 21600"/>
                <a:gd name="T12" fmla="*/ 21437 h 21437"/>
              </a:gdLst>
              <a:ahLst/>
              <a:cxnLst>
                <a:cxn ang="T6">
                  <a:pos x="T0" y="T1"/>
                </a:cxn>
                <a:cxn ang="T7">
                  <a:pos x="T2" y="T3"/>
                </a:cxn>
                <a:cxn ang="T8">
                  <a:pos x="T4" y="T5"/>
                </a:cxn>
              </a:cxnLst>
              <a:rect l="T9" t="T10" r="T11" b="T12"/>
              <a:pathLst>
                <a:path w="21600" h="21437" fill="none" extrusionOk="0">
                  <a:moveTo>
                    <a:pt x="2645" y="-1"/>
                  </a:moveTo>
                  <a:cubicBezTo>
                    <a:pt x="13469" y="1335"/>
                    <a:pt x="21600" y="10530"/>
                    <a:pt x="21600" y="21437"/>
                  </a:cubicBezTo>
                </a:path>
                <a:path w="21600" h="21437" stroke="0" extrusionOk="0">
                  <a:moveTo>
                    <a:pt x="2645" y="-1"/>
                  </a:moveTo>
                  <a:cubicBezTo>
                    <a:pt x="13469" y="1335"/>
                    <a:pt x="21600" y="10530"/>
                    <a:pt x="21600" y="21437"/>
                  </a:cubicBezTo>
                  <a:lnTo>
                    <a:pt x="0" y="21437"/>
                  </a:lnTo>
                  <a:close/>
                </a:path>
              </a:pathLst>
            </a:custGeom>
            <a:grpFill/>
            <a:ln w="28575">
              <a:solidFill>
                <a:schemeClr val="tx1"/>
              </a:solidFill>
              <a:round/>
              <a:headEnd type="triangle" w="med" len="med"/>
              <a:tailEnd/>
            </a:ln>
          </p:spPr>
          <p:txBody>
            <a:bodyPr wrap="none" anchor="ctr"/>
            <a:lstStyle/>
            <a:p>
              <a:pPr eaLnBrk="1" hangingPunct="1">
                <a:defRPr/>
              </a:pPr>
              <a:endParaRPr lang="en-US" dirty="0">
                <a:latin typeface="Arial" charset="0"/>
                <a:ea typeface="+mn-ea"/>
                <a:cs typeface="Arial" charset="0"/>
              </a:endParaRPr>
            </a:p>
          </p:txBody>
        </p:sp>
        <p:sp>
          <p:nvSpPr>
            <p:cNvPr id="10" name="Text Box 6"/>
            <p:cNvSpPr txBox="1">
              <a:spLocks noChangeArrowheads="1"/>
            </p:cNvSpPr>
            <p:nvPr/>
          </p:nvSpPr>
          <p:spPr bwMode="auto">
            <a:xfrm>
              <a:off x="1913" y="3502"/>
              <a:ext cx="285" cy="192"/>
            </a:xfrm>
            <a:prstGeom prst="rect">
              <a:avLst/>
            </a:prstGeom>
            <a:grpFill/>
            <a:ln w="9525">
              <a:noFill/>
              <a:miter lim="800000"/>
              <a:headEnd/>
              <a:tailEnd/>
            </a:ln>
          </p:spPr>
          <p:txBody>
            <a:bodyPr wrap="none">
              <a:spAutoFit/>
            </a:bodyPr>
            <a:lstStyle/>
            <a:p>
              <a:pPr eaLnBrk="1" hangingPunct="1">
                <a:defRPr/>
              </a:pPr>
              <a:r>
                <a:rPr lang="en-US" sz="1400" b="1" dirty="0">
                  <a:latin typeface="Arial" charset="0"/>
                  <a:ea typeface="+mn-ea"/>
                  <a:cs typeface="Arial" charset="0"/>
                </a:rPr>
                <a:t>45°</a:t>
              </a:r>
            </a:p>
          </p:txBody>
        </p:sp>
        <p:sp>
          <p:nvSpPr>
            <p:cNvPr id="11" name="Text Box 7"/>
            <p:cNvSpPr txBox="1">
              <a:spLocks noChangeArrowheads="1"/>
            </p:cNvSpPr>
            <p:nvPr/>
          </p:nvSpPr>
          <p:spPr bwMode="auto">
            <a:xfrm>
              <a:off x="2046" y="3697"/>
              <a:ext cx="2697" cy="183"/>
            </a:xfrm>
            <a:prstGeom prst="rect">
              <a:avLst/>
            </a:prstGeom>
            <a:grpFill/>
            <a:ln w="9525">
              <a:noFill/>
              <a:miter lim="800000"/>
              <a:headEnd/>
              <a:tailEnd/>
            </a:ln>
          </p:spPr>
          <p:txBody>
            <a:bodyPr wrap="none">
              <a:spAutoFit/>
            </a:bodyPr>
            <a:lstStyle/>
            <a:p>
              <a:pPr marL="342900" indent="-342900" eaLnBrk="1" hangingPunct="1">
                <a:defRPr/>
              </a:pPr>
              <a:r>
                <a:rPr lang="en-US" sz="1300" b="1" dirty="0">
                  <a:latin typeface="Arial" charset="0"/>
                  <a:ea typeface="+mn-ea"/>
                  <a:cs typeface="Arial" charset="0"/>
                </a:rPr>
                <a:t>430             450             470             490            510        </a:t>
              </a:r>
            </a:p>
          </p:txBody>
        </p:sp>
        <p:sp>
          <p:nvSpPr>
            <p:cNvPr id="13" name="Text Box 11"/>
            <p:cNvSpPr txBox="1">
              <a:spLocks noChangeArrowheads="1"/>
            </p:cNvSpPr>
            <p:nvPr/>
          </p:nvSpPr>
          <p:spPr bwMode="auto">
            <a:xfrm>
              <a:off x="1752" y="3913"/>
              <a:ext cx="3055" cy="173"/>
            </a:xfrm>
            <a:prstGeom prst="rect">
              <a:avLst/>
            </a:prstGeom>
            <a:grpFill/>
            <a:ln w="9525">
              <a:noFill/>
              <a:miter lim="800000"/>
              <a:headEnd/>
              <a:tailEnd/>
            </a:ln>
          </p:spPr>
          <p:txBody>
            <a:bodyPr wrap="none">
              <a:spAutoFit/>
            </a:bodyPr>
            <a:lstStyle/>
            <a:p>
              <a:pPr eaLnBrk="1" hangingPunct="1">
                <a:defRPr/>
              </a:pPr>
              <a:r>
                <a:rPr lang="en-US" sz="1600" b="1" dirty="0">
                  <a:latin typeface="Arial" charset="0"/>
                  <a:ea typeface="+mn-ea"/>
                  <a:cs typeface="Arial" charset="0"/>
                </a:rPr>
                <a:t>Real domestic product, GDP (billions of dollars)</a:t>
              </a:r>
            </a:p>
          </p:txBody>
        </p:sp>
        <p:sp>
          <p:nvSpPr>
            <p:cNvPr id="14" name="Text Box 12"/>
            <p:cNvSpPr txBox="1">
              <a:spLocks noChangeArrowheads="1"/>
            </p:cNvSpPr>
            <p:nvPr/>
          </p:nvSpPr>
          <p:spPr bwMode="auto">
            <a:xfrm rot="-5400000">
              <a:off x="-59" y="2155"/>
              <a:ext cx="2778" cy="212"/>
            </a:xfrm>
            <a:prstGeom prst="rect">
              <a:avLst/>
            </a:prstGeom>
            <a:grpFill/>
            <a:ln w="9525">
              <a:noFill/>
              <a:miter lim="800000"/>
              <a:headEnd/>
              <a:tailEnd/>
            </a:ln>
          </p:spPr>
          <p:txBody>
            <a:bodyPr wrap="none">
              <a:spAutoFit/>
            </a:bodyPr>
            <a:lstStyle/>
            <a:p>
              <a:pPr eaLnBrk="1" hangingPunct="1">
                <a:defRPr/>
              </a:pPr>
              <a:r>
                <a:rPr lang="en-US" sz="1600" b="1" dirty="0">
                  <a:latin typeface="Arial" charset="0"/>
                  <a:ea typeface="+mn-ea"/>
                  <a:cs typeface="Arial" charset="0"/>
                </a:rPr>
                <a:t>Aggregate expenditures (billions of dollars)</a:t>
              </a:r>
            </a:p>
          </p:txBody>
        </p:sp>
      </p:grpSp>
      <p:sp>
        <p:nvSpPr>
          <p:cNvPr id="17" name="Line 34"/>
          <p:cNvSpPr>
            <a:spLocks noChangeShapeType="1"/>
          </p:cNvSpPr>
          <p:nvPr/>
        </p:nvSpPr>
        <p:spPr bwMode="auto">
          <a:xfrm flipV="1">
            <a:off x="2313807" y="2002554"/>
            <a:ext cx="4094163" cy="3048000"/>
          </a:xfrm>
          <a:prstGeom prst="line">
            <a:avLst/>
          </a:prstGeom>
          <a:noFill/>
          <a:ln w="57150">
            <a:solidFill>
              <a:srgbClr val="26267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 name="Line 32"/>
          <p:cNvSpPr>
            <a:spLocks noChangeShapeType="1"/>
          </p:cNvSpPr>
          <p:nvPr/>
        </p:nvSpPr>
        <p:spPr bwMode="auto">
          <a:xfrm flipV="1">
            <a:off x="2288407" y="1969217"/>
            <a:ext cx="4094163" cy="3048000"/>
          </a:xfrm>
          <a:prstGeom prst="line">
            <a:avLst/>
          </a:prstGeom>
          <a:noFill/>
          <a:ln w="57150">
            <a:solidFill>
              <a:srgbClr val="262673"/>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9" name="Line 15"/>
          <p:cNvSpPr>
            <a:spLocks noChangeShapeType="1"/>
          </p:cNvSpPr>
          <p:nvPr/>
        </p:nvSpPr>
        <p:spPr bwMode="auto">
          <a:xfrm flipV="1">
            <a:off x="1896295" y="1600917"/>
            <a:ext cx="4237037" cy="43561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0" name="Line 20"/>
          <p:cNvSpPr>
            <a:spLocks noChangeShapeType="1"/>
          </p:cNvSpPr>
          <p:nvPr/>
        </p:nvSpPr>
        <p:spPr bwMode="auto">
          <a:xfrm rot="900000" flipH="1" flipV="1">
            <a:off x="5333232" y="3151904"/>
            <a:ext cx="754063" cy="2222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 name="Text Box 21"/>
          <p:cNvSpPr txBox="1">
            <a:spLocks noChangeArrowheads="1"/>
          </p:cNvSpPr>
          <p:nvPr/>
        </p:nvSpPr>
        <p:spPr bwMode="auto">
          <a:xfrm>
            <a:off x="2285232" y="2575642"/>
            <a:ext cx="1390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Increase in</a:t>
            </a:r>
          </a:p>
          <a:p>
            <a:pPr eaLnBrk="1" hangingPunct="1">
              <a:spcBef>
                <a:spcPct val="0"/>
              </a:spcBef>
              <a:buClrTx/>
              <a:buFontTx/>
              <a:buNone/>
            </a:pPr>
            <a:r>
              <a:rPr lang="en-US" altLang="en-US" sz="1800" b="1" dirty="0">
                <a:latin typeface="Arial" panose="020B0604020202020204" pitchFamily="34" charset="0"/>
              </a:rPr>
              <a:t>investment</a:t>
            </a:r>
          </a:p>
        </p:txBody>
      </p:sp>
      <p:sp>
        <p:nvSpPr>
          <p:cNvPr id="22" name="Line 24"/>
          <p:cNvSpPr>
            <a:spLocks noChangeShapeType="1"/>
          </p:cNvSpPr>
          <p:nvPr/>
        </p:nvSpPr>
        <p:spPr bwMode="auto">
          <a:xfrm>
            <a:off x="2971032" y="3221754"/>
            <a:ext cx="623888" cy="5032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Text Box 26"/>
          <p:cNvSpPr txBox="1">
            <a:spLocks noChangeArrowheads="1"/>
          </p:cNvSpPr>
          <p:nvPr/>
        </p:nvSpPr>
        <p:spPr bwMode="auto">
          <a:xfrm>
            <a:off x="6412732" y="1721567"/>
            <a:ext cx="920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 + I</a:t>
            </a:r>
            <a:r>
              <a:rPr lang="en-US" altLang="en-US" sz="1600" b="1" i="1" baseline="-25000" dirty="0">
                <a:latin typeface="Arial" panose="020B0604020202020204" pitchFamily="34" charset="0"/>
              </a:rPr>
              <a:t>g</a:t>
            </a:r>
            <a:r>
              <a:rPr lang="en-US" altLang="en-US" sz="1600" b="1" i="1" dirty="0">
                <a:latin typeface="Arial" panose="020B0604020202020204" pitchFamily="34" charset="0"/>
              </a:rPr>
              <a:t>)</a:t>
            </a:r>
            <a:r>
              <a:rPr lang="en-US" altLang="en-US" sz="1600" b="1" i="1" baseline="-25000" dirty="0">
                <a:latin typeface="Arial" panose="020B0604020202020204" pitchFamily="34" charset="0"/>
              </a:rPr>
              <a:t>0</a:t>
            </a:r>
          </a:p>
        </p:txBody>
      </p:sp>
      <p:sp>
        <p:nvSpPr>
          <p:cNvPr id="24" name="Text Box 31"/>
          <p:cNvSpPr txBox="1">
            <a:spLocks noChangeArrowheads="1"/>
          </p:cNvSpPr>
          <p:nvPr/>
        </p:nvSpPr>
        <p:spPr bwMode="auto">
          <a:xfrm>
            <a:off x="5782495" y="3490042"/>
            <a:ext cx="146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latin typeface="Arial" panose="020B0604020202020204" pitchFamily="34" charset="0"/>
              </a:rPr>
              <a:t>Decrease in</a:t>
            </a:r>
          </a:p>
          <a:p>
            <a:pPr eaLnBrk="1" hangingPunct="1">
              <a:spcBef>
                <a:spcPct val="0"/>
              </a:spcBef>
              <a:buClrTx/>
              <a:buFontTx/>
              <a:buNone/>
            </a:pPr>
            <a:r>
              <a:rPr lang="en-US" altLang="en-US" sz="1800" b="1" dirty="0">
                <a:latin typeface="Arial" panose="020B0604020202020204" pitchFamily="34" charset="0"/>
              </a:rPr>
              <a:t>investment</a:t>
            </a:r>
          </a:p>
        </p:txBody>
      </p:sp>
      <p:sp>
        <p:nvSpPr>
          <p:cNvPr id="25" name="Text Box 35"/>
          <p:cNvSpPr txBox="1">
            <a:spLocks noChangeArrowheads="1"/>
          </p:cNvSpPr>
          <p:nvPr/>
        </p:nvSpPr>
        <p:spPr bwMode="auto">
          <a:xfrm>
            <a:off x="6412732" y="1997792"/>
            <a:ext cx="920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 + I</a:t>
            </a:r>
            <a:r>
              <a:rPr lang="en-US" altLang="en-US" sz="1600" b="1" i="1" baseline="-25000" dirty="0">
                <a:latin typeface="Arial" panose="020B0604020202020204" pitchFamily="34" charset="0"/>
              </a:rPr>
              <a:t>g</a:t>
            </a:r>
            <a:r>
              <a:rPr lang="en-US" altLang="en-US" sz="1600" b="1" i="1" dirty="0">
                <a:latin typeface="Arial" panose="020B0604020202020204" pitchFamily="34" charset="0"/>
              </a:rPr>
              <a:t>)</a:t>
            </a:r>
            <a:r>
              <a:rPr lang="en-US" altLang="en-US" sz="1600" b="1" i="1" baseline="-25000" dirty="0">
                <a:latin typeface="Arial" panose="020B0604020202020204" pitchFamily="34" charset="0"/>
              </a:rPr>
              <a:t>2</a:t>
            </a:r>
          </a:p>
        </p:txBody>
      </p:sp>
      <p:sp>
        <p:nvSpPr>
          <p:cNvPr id="26" name="Text Box 36"/>
          <p:cNvSpPr txBox="1">
            <a:spLocks noChangeArrowheads="1"/>
          </p:cNvSpPr>
          <p:nvPr/>
        </p:nvSpPr>
        <p:spPr bwMode="auto">
          <a:xfrm>
            <a:off x="6412732" y="1435817"/>
            <a:ext cx="9207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(C + I</a:t>
            </a:r>
            <a:r>
              <a:rPr lang="en-US" altLang="en-US" sz="1600" b="1" i="1" baseline="-25000" dirty="0">
                <a:latin typeface="Arial" panose="020B0604020202020204" pitchFamily="34" charset="0"/>
              </a:rPr>
              <a:t>g</a:t>
            </a:r>
            <a:r>
              <a:rPr lang="en-US" altLang="en-US" sz="1600" b="1" i="1" dirty="0">
                <a:latin typeface="Arial" panose="020B0604020202020204" pitchFamily="34" charset="0"/>
              </a:rPr>
              <a:t>)</a:t>
            </a:r>
            <a:r>
              <a:rPr lang="en-US" altLang="en-US" sz="1600" b="1" i="1" baseline="-25000" dirty="0">
                <a:latin typeface="Arial" panose="020B0604020202020204" pitchFamily="34" charset="0"/>
              </a:rPr>
              <a:t>1</a:t>
            </a:r>
          </a:p>
        </p:txBody>
      </p:sp>
      <p:sp>
        <p:nvSpPr>
          <p:cNvPr id="27" name="Line 17"/>
          <p:cNvSpPr>
            <a:spLocks noChangeShapeType="1"/>
          </p:cNvSpPr>
          <p:nvPr/>
        </p:nvSpPr>
        <p:spPr bwMode="auto">
          <a:xfrm flipV="1">
            <a:off x="2256657" y="2323229"/>
            <a:ext cx="4094163" cy="3048000"/>
          </a:xfrm>
          <a:prstGeom prst="line">
            <a:avLst/>
          </a:prstGeom>
          <a:noFill/>
          <a:ln w="57150">
            <a:solidFill>
              <a:srgbClr val="262673">
                <a:alpha val="59999"/>
              </a:srgbClr>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 name="Line 38"/>
          <p:cNvSpPr>
            <a:spLocks noChangeShapeType="1"/>
          </p:cNvSpPr>
          <p:nvPr/>
        </p:nvSpPr>
        <p:spPr bwMode="auto">
          <a:xfrm>
            <a:off x="5061770" y="2689942"/>
            <a:ext cx="0" cy="3290887"/>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9" name="Line 39"/>
          <p:cNvSpPr>
            <a:spLocks noChangeShapeType="1"/>
          </p:cNvSpPr>
          <p:nvPr/>
        </p:nvSpPr>
        <p:spPr bwMode="auto">
          <a:xfrm>
            <a:off x="3199632" y="4669554"/>
            <a:ext cx="0" cy="1311275"/>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 name="Line 37"/>
          <p:cNvSpPr>
            <a:spLocks noChangeShapeType="1"/>
          </p:cNvSpPr>
          <p:nvPr/>
        </p:nvSpPr>
        <p:spPr bwMode="auto">
          <a:xfrm>
            <a:off x="4175945" y="3623392"/>
            <a:ext cx="0" cy="2357437"/>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61" name="AutoShape 41"/>
          <p:cNvSpPr>
            <a:spLocks noChangeArrowheads="1"/>
          </p:cNvSpPr>
          <p:nvPr/>
        </p:nvSpPr>
        <p:spPr bwMode="auto">
          <a:xfrm flipH="1">
            <a:off x="3352032" y="6163392"/>
            <a:ext cx="731838" cy="228600"/>
          </a:xfrm>
          <a:prstGeom prst="rightArrow">
            <a:avLst>
              <a:gd name="adj1" fmla="val 50000"/>
              <a:gd name="adj2" fmla="val 51270"/>
            </a:avLst>
          </a:prstGeom>
          <a:solidFill>
            <a:schemeClr val="bg1">
              <a:lumMod val="75000"/>
            </a:schemeClr>
          </a:solid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62" name="AutoShape 41"/>
          <p:cNvSpPr>
            <a:spLocks noChangeArrowheads="1"/>
          </p:cNvSpPr>
          <p:nvPr/>
        </p:nvSpPr>
        <p:spPr bwMode="auto">
          <a:xfrm>
            <a:off x="4250557" y="6163392"/>
            <a:ext cx="731838" cy="228600"/>
          </a:xfrm>
          <a:prstGeom prst="rightArrow">
            <a:avLst>
              <a:gd name="adj1" fmla="val 50000"/>
              <a:gd name="adj2" fmla="val 51270"/>
            </a:avLst>
          </a:prstGeom>
          <a:solidFill>
            <a:schemeClr val="bg1">
              <a:lumMod val="75000"/>
            </a:schemeClr>
          </a:solidFill>
          <a:ln w="9525">
            <a:solidFill>
              <a:schemeClr val="tx1"/>
            </a:solidFill>
            <a:miter lim="800000"/>
            <a:headEnd/>
            <a:tailEnd/>
          </a:ln>
        </p:spPr>
        <p:txBody>
          <a:bodyPr wrap="none" anchor="ctr"/>
          <a:lstStyle/>
          <a:p>
            <a:pPr eaLnBrk="1" hangingPunct="1">
              <a:defRPr/>
            </a:pPr>
            <a:endParaRPr lang="en-US" dirty="0">
              <a:latin typeface="Arial" charset="0"/>
              <a:ea typeface="+mn-ea"/>
              <a:cs typeface="Arial" charset="0"/>
            </a:endParaRPr>
          </a:p>
        </p:txBody>
      </p:sp>
      <p:sp>
        <p:nvSpPr>
          <p:cNvPr id="32" name="AutoShape 25"/>
          <p:cNvSpPr>
            <a:spLocks noChangeArrowheads="1"/>
          </p:cNvSpPr>
          <p:nvPr/>
        </p:nvSpPr>
        <p:spPr bwMode="auto">
          <a:xfrm flipV="1">
            <a:off x="5718995" y="2535954"/>
            <a:ext cx="223837" cy="182563"/>
          </a:xfrm>
          <a:prstGeom prst="upArrow">
            <a:avLst>
              <a:gd name="adj1" fmla="val 60287"/>
              <a:gd name="adj2" fmla="val 41741"/>
            </a:avLst>
          </a:prstGeom>
          <a:solidFill>
            <a:srgbClr val="262673">
              <a:alpha val="59999"/>
            </a:srgbClr>
          </a:solidFill>
          <a:ln w="9525">
            <a:solidFill>
              <a:schemeClr val="tx1"/>
            </a:solidFill>
            <a:miter lim="800000"/>
            <a:headEnd/>
            <a:tailEnd/>
          </a:ln>
        </p:spPr>
        <p:txBody>
          <a:bodyPr rot="10800000"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3" name="AutoShape 25"/>
          <p:cNvSpPr>
            <a:spLocks noChangeArrowheads="1"/>
          </p:cNvSpPr>
          <p:nvPr/>
        </p:nvSpPr>
        <p:spPr bwMode="auto">
          <a:xfrm flipV="1">
            <a:off x="2513832" y="4898154"/>
            <a:ext cx="223838" cy="182563"/>
          </a:xfrm>
          <a:prstGeom prst="upArrow">
            <a:avLst>
              <a:gd name="adj1" fmla="val 60287"/>
              <a:gd name="adj2" fmla="val 41741"/>
            </a:avLst>
          </a:prstGeom>
          <a:solidFill>
            <a:srgbClr val="262673">
              <a:alpha val="59999"/>
            </a:srgbClr>
          </a:solidFill>
          <a:ln w="9525">
            <a:solidFill>
              <a:schemeClr val="tx1"/>
            </a:solidFill>
            <a:miter lim="800000"/>
            <a:headEnd/>
            <a:tailEnd/>
          </a:ln>
        </p:spPr>
        <p:txBody>
          <a:bodyPr rot="10800000"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4" name="AutoShape 25"/>
          <p:cNvSpPr>
            <a:spLocks noChangeArrowheads="1"/>
          </p:cNvSpPr>
          <p:nvPr/>
        </p:nvSpPr>
        <p:spPr bwMode="auto">
          <a:xfrm>
            <a:off x="5718995" y="2088279"/>
            <a:ext cx="223837" cy="182563"/>
          </a:xfrm>
          <a:prstGeom prst="upArrow">
            <a:avLst>
              <a:gd name="adj1" fmla="val 60287"/>
              <a:gd name="adj2" fmla="val 41741"/>
            </a:avLst>
          </a:prstGeom>
          <a:solidFill>
            <a:srgbClr val="262673">
              <a:alpha val="59999"/>
            </a:srgbClr>
          </a:solidFill>
          <a:ln w="9525">
            <a:solidFill>
              <a:schemeClr val="tx1"/>
            </a:solidFill>
            <a:miter lim="800000"/>
            <a:headEnd/>
            <a:tailEnd/>
          </a:ln>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35" name="AutoShape 25"/>
          <p:cNvSpPr>
            <a:spLocks noChangeArrowheads="1"/>
          </p:cNvSpPr>
          <p:nvPr/>
        </p:nvSpPr>
        <p:spPr bwMode="auto">
          <a:xfrm>
            <a:off x="2518595" y="4517154"/>
            <a:ext cx="223837" cy="182563"/>
          </a:xfrm>
          <a:prstGeom prst="upArrow">
            <a:avLst>
              <a:gd name="adj1" fmla="val 60287"/>
              <a:gd name="adj2" fmla="val 41741"/>
            </a:avLst>
          </a:prstGeom>
          <a:solidFill>
            <a:srgbClr val="262673">
              <a:alpha val="59999"/>
            </a:srgbClr>
          </a:solidFill>
          <a:ln w="9525">
            <a:solidFill>
              <a:schemeClr val="tx1"/>
            </a:solidFill>
            <a:miter lim="800000"/>
            <a:headEnd/>
            <a:tailEnd/>
          </a:ln>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latin typeface="Arial" panose="020B0604020202020204" pitchFamily="34" charset="0"/>
            </a:endParaRPr>
          </a:p>
        </p:txBody>
      </p:sp>
      <p:sp>
        <p:nvSpPr>
          <p:cNvPr id="16409" name="TextBox 3"/>
          <p:cNvSpPr txBox="1">
            <a:spLocks noChangeArrowheads="1"/>
          </p:cNvSpPr>
          <p:nvPr/>
        </p:nvSpPr>
        <p:spPr bwMode="auto">
          <a:xfrm>
            <a:off x="0" y="646271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500"/>
                            </p:stCondLst>
                            <p:childTnLst>
                              <p:par>
                                <p:cTn id="15" presetID="22" presetClass="entr" presetSubtype="8"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nodeType="afterGroup">
                            <p:stCondLst>
                              <p:cond delay="1000"/>
                            </p:stCondLst>
                            <p:childTnLst>
                              <p:par>
                                <p:cTn id="19" presetID="22" presetClass="entr" presetSubtype="8" fill="hold"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left)">
                                      <p:cBhvr>
                                        <p:cTn id="21" dur="1000"/>
                                        <p:tgtEl>
                                          <p:spTgt spid="27"/>
                                        </p:tgtEl>
                                      </p:cBhvr>
                                    </p:animEffect>
                                  </p:childTnLst>
                                </p:cTn>
                              </p:par>
                            </p:childTnLst>
                          </p:cTn>
                        </p:par>
                        <p:par>
                          <p:cTn id="22" fill="hold" nodeType="afterGroup">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par>
                          <p:cTn id="25" fill="hold" nodeType="afterGroup">
                            <p:stCondLst>
                              <p:cond delay="2000"/>
                            </p:stCondLst>
                            <p:childTnLst>
                              <p:par>
                                <p:cTn id="26" presetID="22" presetClass="entr" presetSubtype="1"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up)">
                                      <p:cBhvr>
                                        <p:cTn id="28" dur="500"/>
                                        <p:tgtEl>
                                          <p:spTgt spid="30"/>
                                        </p:tgtEl>
                                      </p:cBhvr>
                                    </p:animEffect>
                                  </p:childTnLst>
                                </p:cTn>
                              </p:par>
                            </p:childTnLst>
                          </p:cTn>
                        </p:par>
                        <p:par>
                          <p:cTn id="29" fill="hold" nodeType="afterGroup">
                            <p:stCondLst>
                              <p:cond delay="2500"/>
                            </p:stCondLst>
                            <p:childTnLst>
                              <p:par>
                                <p:cTn id="30" presetID="22" presetClass="entr" presetSubtype="4"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down)">
                                      <p:cBhvr>
                                        <p:cTn id="32" dur="500"/>
                                        <p:tgtEl>
                                          <p:spTgt spid="34"/>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5"/>
                                        </p:tgtEl>
                                        <p:attrNameLst>
                                          <p:attrName>style.visibility</p:attrName>
                                        </p:attrNameLst>
                                      </p:cBhvr>
                                      <p:to>
                                        <p:strVal val="visible"/>
                                      </p:to>
                                    </p:set>
                                    <p:animEffect transition="in" filter="wipe(down)">
                                      <p:cBhvr>
                                        <p:cTn id="35" dur="500"/>
                                        <p:tgtEl>
                                          <p:spTgt spid="35"/>
                                        </p:tgtEl>
                                      </p:cBhvr>
                                    </p:animEffect>
                                  </p:childTnLst>
                                </p:cTn>
                              </p:par>
                            </p:childTnLst>
                          </p:cTn>
                        </p:par>
                        <p:par>
                          <p:cTn id="36" fill="hold" nodeType="afterGroup">
                            <p:stCondLst>
                              <p:cond delay="3000"/>
                            </p:stCondLst>
                            <p:childTnLst>
                              <p:par>
                                <p:cTn id="37" presetID="1" presetClass="entr" presetSubtype="0"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par>
                          <p:cTn id="39" fill="hold" nodeType="afterGroup">
                            <p:stCondLst>
                              <p:cond delay="3000"/>
                            </p:stCondLst>
                            <p:childTnLst>
                              <p:par>
                                <p:cTn id="40" presetID="64" presetClass="path" presetSubtype="0" accel="50000" decel="50000" fill="hold" nodeType="afterEffect">
                                  <p:stCondLst>
                                    <p:cond delay="0"/>
                                  </p:stCondLst>
                                  <p:childTnLst>
                                    <p:animMotion origin="layout" path="M 1.94444E-6 0.00023 L 1.94444E-6 -0.0375 " pathEditMode="relative" rAng="0" ptsTypes="AA">
                                      <p:cBhvr>
                                        <p:cTn id="41" dur="2000" fill="hold"/>
                                        <p:tgtEl>
                                          <p:spTgt spid="18"/>
                                        </p:tgtEl>
                                        <p:attrNameLst>
                                          <p:attrName>ppt_x</p:attrName>
                                          <p:attrName>ppt_y</p:attrName>
                                        </p:attrNameLst>
                                      </p:cBhvr>
                                      <p:rCtr x="0" y="-190000"/>
                                    </p:animMotion>
                                  </p:childTnLst>
                                </p:cTn>
                              </p:par>
                            </p:childTnLst>
                          </p:cTn>
                        </p:par>
                        <p:par>
                          <p:cTn id="42" fill="hold" nodeType="afterGroup">
                            <p:stCondLst>
                              <p:cond delay="5000"/>
                            </p:stCondLst>
                            <p:childTnLst>
                              <p:par>
                                <p:cTn id="43" presetID="1"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par>
                          <p:cTn id="45" fill="hold" nodeType="afterGroup">
                            <p:stCondLst>
                              <p:cond delay="5000"/>
                            </p:stCondLst>
                            <p:childTnLst>
                              <p:par>
                                <p:cTn id="46" presetID="22" presetClass="entr" presetSubtype="1" fill="hold" nodeType="after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wipe(up)">
                                      <p:cBhvr>
                                        <p:cTn id="48" dur="500"/>
                                        <p:tgtEl>
                                          <p:spTgt spid="28"/>
                                        </p:tgtEl>
                                      </p:cBhvr>
                                    </p:animEffect>
                                  </p:childTnLst>
                                </p:cTn>
                              </p:par>
                            </p:childTnLst>
                          </p:cTn>
                        </p:par>
                        <p:par>
                          <p:cTn id="49" fill="hold" nodeType="afterGroup">
                            <p:stCondLst>
                              <p:cond delay="5500"/>
                            </p:stCondLst>
                            <p:childTnLst>
                              <p:par>
                                <p:cTn id="50" presetID="23" presetClass="entr" presetSubtype="16" fill="hold" grpId="0" nodeType="afterEffect">
                                  <p:stCondLst>
                                    <p:cond delay="0"/>
                                  </p:stCondLst>
                                  <p:childTnLst>
                                    <p:set>
                                      <p:cBhvr>
                                        <p:cTn id="51" dur="1" fill="hold">
                                          <p:stCondLst>
                                            <p:cond delay="0"/>
                                          </p:stCondLst>
                                        </p:cTn>
                                        <p:tgtEl>
                                          <p:spTgt spid="21"/>
                                        </p:tgtEl>
                                        <p:attrNameLst>
                                          <p:attrName>style.visibility</p:attrName>
                                        </p:attrNameLst>
                                      </p:cBhvr>
                                      <p:to>
                                        <p:strVal val="visible"/>
                                      </p:to>
                                    </p:set>
                                    <p:anim calcmode="lin" valueType="num">
                                      <p:cBhvr>
                                        <p:cTn id="52" dur="500" fill="hold"/>
                                        <p:tgtEl>
                                          <p:spTgt spid="21"/>
                                        </p:tgtEl>
                                        <p:attrNameLst>
                                          <p:attrName>ppt_w</p:attrName>
                                        </p:attrNameLst>
                                      </p:cBhvr>
                                      <p:tavLst>
                                        <p:tav tm="0">
                                          <p:val>
                                            <p:fltVal val="0"/>
                                          </p:val>
                                        </p:tav>
                                        <p:tav tm="100000">
                                          <p:val>
                                            <p:strVal val="#ppt_w"/>
                                          </p:val>
                                        </p:tav>
                                      </p:tavLst>
                                    </p:anim>
                                    <p:anim calcmode="lin" valueType="num">
                                      <p:cBhvr>
                                        <p:cTn id="53" dur="500" fill="hold"/>
                                        <p:tgtEl>
                                          <p:spTgt spid="21"/>
                                        </p:tgtEl>
                                        <p:attrNameLst>
                                          <p:attrName>ppt_h</p:attrName>
                                        </p:attrNameLst>
                                      </p:cBhvr>
                                      <p:tavLst>
                                        <p:tav tm="0">
                                          <p:val>
                                            <p:fltVal val="0"/>
                                          </p:val>
                                        </p:tav>
                                        <p:tav tm="100000">
                                          <p:val>
                                            <p:strVal val="#ppt_h"/>
                                          </p:val>
                                        </p:tav>
                                      </p:tavLst>
                                    </p:anim>
                                  </p:childTnLst>
                                </p:cTn>
                              </p:par>
                            </p:childTnLst>
                          </p:cTn>
                        </p:par>
                        <p:par>
                          <p:cTn id="54" fill="hold" nodeType="afterGroup">
                            <p:stCondLst>
                              <p:cond delay="6000"/>
                            </p:stCondLst>
                            <p:childTnLst>
                              <p:par>
                                <p:cTn id="55" presetID="1" presetClass="entr" presetSubtype="0" fill="hold" nodeType="after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par>
                          <p:cTn id="57" fill="hold" nodeType="afterGroup">
                            <p:stCondLst>
                              <p:cond delay="6000"/>
                            </p:stCondLst>
                            <p:childTnLst>
                              <p:par>
                                <p:cTn id="58" presetID="22" presetClass="entr" presetSubtype="1" fill="hold" nodeType="after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up)">
                                      <p:cBhvr>
                                        <p:cTn id="60" dur="500"/>
                                        <p:tgtEl>
                                          <p:spTgt spid="22"/>
                                        </p:tgtEl>
                                      </p:cBhvr>
                                    </p:animEffect>
                                  </p:childTnLst>
                                </p:cTn>
                              </p:par>
                            </p:childTnLst>
                          </p:cTn>
                        </p:par>
                        <p:par>
                          <p:cTn id="61" fill="hold" nodeType="afterGroup">
                            <p:stCondLst>
                              <p:cond delay="6500"/>
                            </p:stCondLst>
                            <p:childTnLst>
                              <p:par>
                                <p:cTn id="62" presetID="22" presetClass="entr" presetSubtype="2" fill="hold" grpId="0" nodeType="afterEffect">
                                  <p:stCondLst>
                                    <p:cond delay="0"/>
                                  </p:stCondLst>
                                  <p:childTnLst>
                                    <p:set>
                                      <p:cBhvr>
                                        <p:cTn id="63" dur="1" fill="hold">
                                          <p:stCondLst>
                                            <p:cond delay="0"/>
                                          </p:stCondLst>
                                        </p:cTn>
                                        <p:tgtEl>
                                          <p:spTgt spid="62"/>
                                        </p:tgtEl>
                                        <p:attrNameLst>
                                          <p:attrName>style.visibility</p:attrName>
                                        </p:attrNameLst>
                                      </p:cBhvr>
                                      <p:to>
                                        <p:strVal val="visible"/>
                                      </p:to>
                                    </p:set>
                                    <p:animEffect transition="in" filter="wipe(right)">
                                      <p:cBhvr>
                                        <p:cTn id="64" dur="500"/>
                                        <p:tgtEl>
                                          <p:spTgt spid="62"/>
                                        </p:tgtEl>
                                      </p:cBhvr>
                                    </p:animEffect>
                                  </p:childTnLst>
                                </p:cTn>
                              </p:par>
                            </p:childTnLst>
                          </p:cTn>
                        </p:par>
                        <p:par>
                          <p:cTn id="65" fill="hold" nodeType="afterGroup">
                            <p:stCondLst>
                              <p:cond delay="7000"/>
                            </p:stCondLst>
                            <p:childTnLst>
                              <p:par>
                                <p:cTn id="66" presetID="22" presetClass="entr" presetSubtype="1" fill="hold" grpId="0"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up)">
                                      <p:cBhvr>
                                        <p:cTn id="68" dur="500"/>
                                        <p:tgtEl>
                                          <p:spTgt spid="32"/>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Effect transition="in" filter="wipe(up)">
                                      <p:cBhvr>
                                        <p:cTn id="71" dur="500"/>
                                        <p:tgtEl>
                                          <p:spTgt spid="33"/>
                                        </p:tgtEl>
                                      </p:cBhvr>
                                    </p:animEffect>
                                  </p:childTnLst>
                                </p:cTn>
                              </p:par>
                            </p:childTnLst>
                          </p:cTn>
                        </p:par>
                        <p:par>
                          <p:cTn id="72" fill="hold" nodeType="afterGroup">
                            <p:stCondLst>
                              <p:cond delay="7500"/>
                            </p:stCondLst>
                            <p:childTnLst>
                              <p:par>
                                <p:cTn id="73" presetID="42" presetClass="path" presetSubtype="0" accel="50000" decel="50000" fill="hold" nodeType="afterEffect">
                                  <p:stCondLst>
                                    <p:cond delay="0"/>
                                  </p:stCondLst>
                                  <p:childTnLst>
                                    <p:animMotion origin="layout" path="M -0.00069 0.00093 L -0.00069 0.03912 " pathEditMode="relative" rAng="0" ptsTypes="AA">
                                      <p:cBhvr>
                                        <p:cTn id="74" dur="2000" fill="hold"/>
                                        <p:tgtEl>
                                          <p:spTgt spid="17"/>
                                        </p:tgtEl>
                                        <p:attrNameLst>
                                          <p:attrName>ppt_x</p:attrName>
                                          <p:attrName>ppt_y</p:attrName>
                                        </p:attrNameLst>
                                      </p:cBhvr>
                                      <p:rCtr x="0" y="190000"/>
                                    </p:animMotion>
                                  </p:childTnLst>
                                </p:cTn>
                              </p:par>
                            </p:childTnLst>
                          </p:cTn>
                        </p:par>
                        <p:par>
                          <p:cTn id="75" fill="hold" nodeType="afterGroup">
                            <p:stCondLst>
                              <p:cond delay="9500"/>
                            </p:stCondLst>
                            <p:childTnLst>
                              <p:par>
                                <p:cTn id="76" presetID="22" presetClass="entr" presetSubtype="1" fill="hold" nodeType="after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wipe(up)">
                                      <p:cBhvr>
                                        <p:cTn id="78" dur="500"/>
                                        <p:tgtEl>
                                          <p:spTgt spid="29"/>
                                        </p:tgtEl>
                                      </p:cBhvr>
                                    </p:animEffect>
                                  </p:childTnLst>
                                </p:cTn>
                              </p:par>
                            </p:childTnLst>
                          </p:cTn>
                        </p:par>
                        <p:par>
                          <p:cTn id="79" fill="hold" nodeType="afterGroup">
                            <p:stCondLst>
                              <p:cond delay="10000"/>
                            </p:stCondLst>
                            <p:childTnLst>
                              <p:par>
                                <p:cTn id="80" presetID="1" presetClass="entr" presetSubtype="0" fill="hold" grpId="0" nodeType="afterEffect">
                                  <p:stCondLst>
                                    <p:cond delay="0"/>
                                  </p:stCondLst>
                                  <p:childTnLst>
                                    <p:set>
                                      <p:cBhvr>
                                        <p:cTn id="81" dur="1" fill="hold">
                                          <p:stCondLst>
                                            <p:cond delay="0"/>
                                          </p:stCondLst>
                                        </p:cTn>
                                        <p:tgtEl>
                                          <p:spTgt spid="25"/>
                                        </p:tgtEl>
                                        <p:attrNameLst>
                                          <p:attrName>style.visibility</p:attrName>
                                        </p:attrNameLst>
                                      </p:cBhvr>
                                      <p:to>
                                        <p:strVal val="visible"/>
                                      </p:to>
                                    </p:set>
                                  </p:childTnLst>
                                </p:cTn>
                              </p:par>
                            </p:childTnLst>
                          </p:cTn>
                        </p:par>
                        <p:par>
                          <p:cTn id="82" fill="hold" nodeType="afterGroup">
                            <p:stCondLst>
                              <p:cond delay="10000"/>
                            </p:stCondLst>
                            <p:childTnLst>
                              <p:par>
                                <p:cTn id="83" presetID="23" presetClass="entr" presetSubtype="16" fill="hold" grpId="0" nodeType="afterEffect">
                                  <p:stCondLst>
                                    <p:cond delay="0"/>
                                  </p:stCondLst>
                                  <p:childTnLst>
                                    <p:set>
                                      <p:cBhvr>
                                        <p:cTn id="84" dur="1" fill="hold">
                                          <p:stCondLst>
                                            <p:cond delay="0"/>
                                          </p:stCondLst>
                                        </p:cTn>
                                        <p:tgtEl>
                                          <p:spTgt spid="24"/>
                                        </p:tgtEl>
                                        <p:attrNameLst>
                                          <p:attrName>style.visibility</p:attrName>
                                        </p:attrNameLst>
                                      </p:cBhvr>
                                      <p:to>
                                        <p:strVal val="visible"/>
                                      </p:to>
                                    </p:set>
                                    <p:anim calcmode="lin" valueType="num">
                                      <p:cBhvr>
                                        <p:cTn id="85" dur="500" fill="hold"/>
                                        <p:tgtEl>
                                          <p:spTgt spid="24"/>
                                        </p:tgtEl>
                                        <p:attrNameLst>
                                          <p:attrName>ppt_w</p:attrName>
                                        </p:attrNameLst>
                                      </p:cBhvr>
                                      <p:tavLst>
                                        <p:tav tm="0">
                                          <p:val>
                                            <p:fltVal val="0"/>
                                          </p:val>
                                        </p:tav>
                                        <p:tav tm="100000">
                                          <p:val>
                                            <p:strVal val="#ppt_w"/>
                                          </p:val>
                                        </p:tav>
                                      </p:tavLst>
                                    </p:anim>
                                    <p:anim calcmode="lin" valueType="num">
                                      <p:cBhvr>
                                        <p:cTn id="86" dur="500" fill="hold"/>
                                        <p:tgtEl>
                                          <p:spTgt spid="24"/>
                                        </p:tgtEl>
                                        <p:attrNameLst>
                                          <p:attrName>ppt_h</p:attrName>
                                        </p:attrNameLst>
                                      </p:cBhvr>
                                      <p:tavLst>
                                        <p:tav tm="0">
                                          <p:val>
                                            <p:fltVal val="0"/>
                                          </p:val>
                                        </p:tav>
                                        <p:tav tm="100000">
                                          <p:val>
                                            <p:strVal val="#ppt_h"/>
                                          </p:val>
                                        </p:tav>
                                      </p:tavLst>
                                    </p:anim>
                                  </p:childTnLst>
                                </p:cTn>
                              </p:par>
                            </p:childTnLst>
                          </p:cTn>
                        </p:par>
                        <p:par>
                          <p:cTn id="87" fill="hold" nodeType="afterGroup">
                            <p:stCondLst>
                              <p:cond delay="10500"/>
                            </p:stCondLst>
                            <p:childTnLst>
                              <p:par>
                                <p:cTn id="88" presetID="22" presetClass="entr" presetSubtype="4" fill="hold" nodeType="afterEffect">
                                  <p:stCondLst>
                                    <p:cond delay="0"/>
                                  </p:stCondLst>
                                  <p:childTnLst>
                                    <p:set>
                                      <p:cBhvr>
                                        <p:cTn id="89" dur="1" fill="hold">
                                          <p:stCondLst>
                                            <p:cond delay="0"/>
                                          </p:stCondLst>
                                        </p:cTn>
                                        <p:tgtEl>
                                          <p:spTgt spid="20"/>
                                        </p:tgtEl>
                                        <p:attrNameLst>
                                          <p:attrName>style.visibility</p:attrName>
                                        </p:attrNameLst>
                                      </p:cBhvr>
                                      <p:to>
                                        <p:strVal val="visible"/>
                                      </p:to>
                                    </p:set>
                                    <p:animEffect transition="in" filter="wipe(down)">
                                      <p:cBhvr>
                                        <p:cTn id="90" dur="500"/>
                                        <p:tgtEl>
                                          <p:spTgt spid="20"/>
                                        </p:tgtEl>
                                      </p:cBhvr>
                                    </p:animEffect>
                                  </p:childTnLst>
                                </p:cTn>
                              </p:par>
                            </p:childTnLst>
                          </p:cTn>
                        </p:par>
                        <p:par>
                          <p:cTn id="91" fill="hold" nodeType="afterGroup">
                            <p:stCondLst>
                              <p:cond delay="11000"/>
                            </p:stCondLst>
                            <p:childTnLst>
                              <p:par>
                                <p:cTn id="92" presetID="22" presetClass="entr" presetSubtype="2" fill="hold" grpId="0" nodeType="after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wipe(right)">
                                      <p:cBhvr>
                                        <p:cTn id="94"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P spid="24" grpId="0"/>
      <p:bldP spid="25" grpId="0"/>
      <p:bldP spid="26" grpId="0"/>
      <p:bldP spid="61" grpId="0" animBg="1"/>
      <p:bldP spid="62" grpId="0" animBg="1"/>
      <p:bldP spid="32"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altLang="en-US" dirty="0">
                <a:ea typeface="+mj-ea"/>
              </a:rPr>
              <a:t>Adding International Trade</a:t>
            </a:r>
          </a:p>
        </p:txBody>
      </p:sp>
      <p:sp>
        <p:nvSpPr>
          <p:cNvPr id="18435" name="Rectangle 3"/>
          <p:cNvSpPr>
            <a:spLocks noGrp="1" noChangeArrowheads="1"/>
          </p:cNvSpPr>
          <p:nvPr>
            <p:ph idx="1"/>
          </p:nvPr>
        </p:nvSpPr>
        <p:spPr/>
        <p:txBody>
          <a:bodyPr/>
          <a:lstStyle/>
          <a:p>
            <a:pPr eaLnBrk="1" hangingPunct="1"/>
            <a:r>
              <a:rPr lang="en-US" altLang="en-US" sz="3200" dirty="0"/>
              <a:t>Include net exports spending in aggregate expenditures</a:t>
            </a:r>
          </a:p>
          <a:p>
            <a:pPr lvl="1" eaLnBrk="1" hangingPunct="1">
              <a:buClr>
                <a:schemeClr val="accent1"/>
              </a:buClr>
            </a:pPr>
            <a:r>
              <a:rPr lang="en-US" altLang="en-US" sz="3200" dirty="0"/>
              <a:t>Private, open economy</a:t>
            </a:r>
          </a:p>
          <a:p>
            <a:pPr eaLnBrk="1" hangingPunct="1"/>
            <a:r>
              <a:rPr lang="en-US" altLang="en-US" sz="3200" dirty="0"/>
              <a:t>Exports create production, employment, and income</a:t>
            </a:r>
          </a:p>
          <a:p>
            <a:pPr eaLnBrk="1" hangingPunct="1"/>
            <a:r>
              <a:rPr lang="en-US" altLang="en-US" sz="3200" dirty="0"/>
              <a:t>Subtract spending on imports</a:t>
            </a:r>
          </a:p>
          <a:p>
            <a:pPr eaLnBrk="1" hangingPunct="1"/>
            <a:r>
              <a:rPr lang="en-US" altLang="en-US" sz="3200" dirty="0"/>
              <a:t>X</a:t>
            </a:r>
            <a:r>
              <a:rPr lang="en-US" altLang="en-US" sz="3200" baseline="-25000" dirty="0"/>
              <a:t>n</a:t>
            </a:r>
            <a:r>
              <a:rPr lang="en-US" altLang="en-US" sz="3200" dirty="0"/>
              <a:t> can be positive or negative</a:t>
            </a:r>
          </a:p>
        </p:txBody>
      </p:sp>
      <p:sp>
        <p:nvSpPr>
          <p:cNvPr id="18436" name="TextBox 2"/>
          <p:cNvSpPr txBox="1">
            <a:spLocks noChangeArrowheads="1"/>
          </p:cNvSpPr>
          <p:nvPr/>
        </p:nvSpPr>
        <p:spPr bwMode="auto">
          <a:xfrm>
            <a:off x="0" y="6477000"/>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7620000" cy="1143000"/>
          </a:xfrm>
        </p:spPr>
        <p:txBody>
          <a:bodyPr/>
          <a:lstStyle/>
          <a:p>
            <a:pPr eaLnBrk="1" fontAlgn="auto" hangingPunct="1">
              <a:spcAft>
                <a:spcPts val="0"/>
              </a:spcAft>
              <a:defRPr/>
            </a:pPr>
            <a:r>
              <a:rPr lang="en-US" altLang="en-US" dirty="0">
                <a:ea typeface="+mj-ea"/>
              </a:rPr>
              <a:t>The Net Export Schedule</a:t>
            </a:r>
          </a:p>
        </p:txBody>
      </p:sp>
      <p:graphicFrame>
        <p:nvGraphicFramePr>
          <p:cNvPr id="10299" name="Group 59"/>
          <p:cNvGraphicFramePr>
            <a:graphicFrameLocks noGrp="1"/>
          </p:cNvGraphicFramePr>
          <p:nvPr>
            <p:extLst>
              <p:ext uri="{D42A27DB-BD31-4B8C-83A1-F6EECF244321}">
                <p14:modId xmlns:p14="http://schemas.microsoft.com/office/powerpoint/2010/main" val="1255933669"/>
              </p:ext>
            </p:extLst>
          </p:nvPr>
        </p:nvGraphicFramePr>
        <p:xfrm>
          <a:off x="1219200" y="1432886"/>
          <a:ext cx="6096000" cy="5000626"/>
        </p:xfrm>
        <a:graphic>
          <a:graphicData uri="http://schemas.openxmlformats.org/drawingml/2006/table">
            <a:tbl>
              <a:tblPr firstRow="1"/>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1474">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2"/>
                          </a:solidFill>
                          <a:effectLst/>
                          <a:latin typeface="Arial" charset="0"/>
                          <a:cs typeface="Arial" charset="0"/>
                        </a:rPr>
                        <a:t>Two Net Export Schedules (in Billions)</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91441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Level of GDP</a:t>
                      </a:r>
                    </a:p>
                  </a:txBody>
                  <a:tcPr marT="45726" marB="4572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Net Exports,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X</a:t>
                      </a:r>
                      <a:r>
                        <a:rPr kumimoji="0" lang="en-US" sz="1800" b="0" i="0" u="none" strike="noStrike" cap="none" normalizeH="0" baseline="-25000" dirty="0">
                          <a:ln>
                            <a:noFill/>
                          </a:ln>
                          <a:solidFill>
                            <a:srgbClr val="000000"/>
                          </a:solidFill>
                          <a:effectLst/>
                          <a:latin typeface="Arial" charset="0"/>
                          <a:cs typeface="Arial" charset="0"/>
                        </a:rPr>
                        <a:t>n1</a:t>
                      </a:r>
                      <a:r>
                        <a:rPr kumimoji="0" lang="en-US" sz="1800" b="0" i="0" u="none" strike="noStrike" cap="none" normalizeH="0" baseline="0" dirty="0">
                          <a:ln>
                            <a:noFill/>
                          </a:ln>
                          <a:solidFill>
                            <a:srgbClr val="000000"/>
                          </a:solidFill>
                          <a:effectLst/>
                          <a:latin typeface="Arial" charset="0"/>
                          <a:cs typeface="Arial" charset="0"/>
                        </a:rPr>
                        <a:t> (X &gt; M)</a:t>
                      </a:r>
                    </a:p>
                  </a:txBody>
                  <a:tcPr marT="45726" marB="4572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Net Exports,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X</a:t>
                      </a:r>
                      <a:r>
                        <a:rPr kumimoji="0" lang="en-US" sz="1800" b="0" i="0" u="none" strike="noStrike" cap="none" normalizeH="0" baseline="-25000" dirty="0">
                          <a:ln>
                            <a:noFill/>
                          </a:ln>
                          <a:solidFill>
                            <a:srgbClr val="000000"/>
                          </a:solidFill>
                          <a:effectLst/>
                          <a:latin typeface="Arial" charset="0"/>
                          <a:cs typeface="Arial" charset="0"/>
                        </a:rPr>
                        <a:t>n2</a:t>
                      </a:r>
                      <a:r>
                        <a:rPr kumimoji="0" lang="en-US" sz="1800" b="0" i="0" u="none" strike="noStrike" cap="none" normalizeH="0" baseline="0" dirty="0">
                          <a:ln>
                            <a:noFill/>
                          </a:ln>
                          <a:solidFill>
                            <a:srgbClr val="000000"/>
                          </a:solidFill>
                          <a:effectLst/>
                          <a:latin typeface="Arial" charset="0"/>
                          <a:cs typeface="Arial" charset="0"/>
                        </a:rPr>
                        <a:t> (X &lt; M)</a:t>
                      </a:r>
                    </a:p>
                  </a:txBody>
                  <a:tcPr marT="45726" marB="4572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1"/>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$370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390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3"/>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410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4"/>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430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5"/>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450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6"/>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470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7"/>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490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8"/>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510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09"/>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530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10"/>
                  </a:ext>
                </a:extLst>
              </a:tr>
              <a:tr h="3714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550</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Arial" charset="0"/>
                          <a:cs typeface="Arial" charset="0"/>
                        </a:rPr>
                        <a:t>  -5</a:t>
                      </a:r>
                    </a:p>
                  </a:txBody>
                  <a:tcPr marT="45726" marB="4572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extLst>
                  <a:ext uri="{0D108BD9-81ED-4DB2-BD59-A6C34878D82A}">
                    <a16:rowId xmlns:a16="http://schemas.microsoft.com/office/drawing/2014/main" val="10011"/>
                  </a:ext>
                </a:extLst>
              </a:tr>
            </a:tbl>
          </a:graphicData>
        </a:graphic>
      </p:graphicFrame>
      <p:sp>
        <p:nvSpPr>
          <p:cNvPr id="20535" name="TextBox 1"/>
          <p:cNvSpPr txBox="1">
            <a:spLocks noChangeArrowheads="1"/>
          </p:cNvSpPr>
          <p:nvPr/>
        </p:nvSpPr>
        <p:spPr bwMode="auto">
          <a:xfrm>
            <a:off x="0" y="6477000"/>
            <a:ext cx="838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200" dirty="0">
                <a:latin typeface="Arial" panose="020B0604020202020204" pitchFamily="34" charset="0"/>
              </a:rPr>
              <a:t>LO6</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 - Office Colors</Template>
  <TotalTime>1104</TotalTime>
  <Words>4271</Words>
  <Application>Microsoft Office PowerPoint</Application>
  <PresentationFormat>On-screen Show (4:3)</PresentationFormat>
  <Paragraphs>662</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PGothic</vt:lpstr>
      <vt:lpstr>Arial</vt:lpstr>
      <vt:lpstr>Calibri</vt:lpstr>
      <vt:lpstr>Tahoma</vt:lpstr>
      <vt:lpstr>Times New Roman</vt:lpstr>
      <vt:lpstr>Wingdings</vt:lpstr>
      <vt:lpstr>Adjacency - Office Colors</vt:lpstr>
      <vt:lpstr>Chapter 25</vt:lpstr>
      <vt:lpstr>Assumptions and Simplifications</vt:lpstr>
      <vt:lpstr>Consumption and Investment</vt:lpstr>
      <vt:lpstr>Equilibrium GDP</vt:lpstr>
      <vt:lpstr>Equilibrium GDP Continued</vt:lpstr>
      <vt:lpstr>Other Features of Equilibrium GDP</vt:lpstr>
      <vt:lpstr>Changes in Equilibrium GDP</vt:lpstr>
      <vt:lpstr>Adding International Trade</vt:lpstr>
      <vt:lpstr>The Net Export Schedule</vt:lpstr>
      <vt:lpstr>Net Exports and Equilibrium GDP</vt:lpstr>
      <vt:lpstr>International Economic Linkages</vt:lpstr>
      <vt:lpstr>Global Perspective</vt:lpstr>
      <vt:lpstr>Adding the Public Sector</vt:lpstr>
      <vt:lpstr>Government Purchases and Equilibrium GDP</vt:lpstr>
      <vt:lpstr>Government Purchases and Equilibrium GDP Continued</vt:lpstr>
      <vt:lpstr>Taxation and Equilibrium GDP</vt:lpstr>
      <vt:lpstr>Taxation and Equilibrium GDP Continued</vt:lpstr>
      <vt:lpstr>Equilibrium vs. Full-Employment</vt:lpstr>
      <vt:lpstr>Recessionary Expenditure Gaps</vt:lpstr>
      <vt:lpstr>Inflationary Expenditure Gap</vt:lpstr>
      <vt:lpstr>Application: The Recession of 2007-09</vt:lpstr>
      <vt:lpstr>Application: The Recession of 2007-09 Continued</vt:lpstr>
      <vt:lpstr>Say’s Law, Great Depression, Keynes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Aggregate Expenditures Model</dc:title>
  <dc:creator>Stephanie</dc:creator>
  <cp:lastModifiedBy>John Slonim</cp:lastModifiedBy>
  <cp:revision>165</cp:revision>
  <dcterms:created xsi:type="dcterms:W3CDTF">2010-11-06T18:19:54Z</dcterms:created>
  <dcterms:modified xsi:type="dcterms:W3CDTF">2018-01-26T18:05:00Z</dcterms:modified>
</cp:coreProperties>
</file>