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823" r:id="rId2"/>
    <p:sldMasterId id="2147483835" r:id="rId3"/>
    <p:sldMasterId id="2147483847" r:id="rId4"/>
  </p:sldMasterIdLst>
  <p:notesMasterIdLst>
    <p:notesMasterId r:id="rId34"/>
  </p:notesMasterIdLst>
  <p:sldIdLst>
    <p:sldId id="256" r:id="rId5"/>
    <p:sldId id="257" r:id="rId6"/>
    <p:sldId id="259" r:id="rId7"/>
    <p:sldId id="258" r:id="rId8"/>
    <p:sldId id="260" r:id="rId9"/>
    <p:sldId id="261" r:id="rId10"/>
    <p:sldId id="262" r:id="rId11"/>
    <p:sldId id="263" r:id="rId12"/>
    <p:sldId id="284" r:id="rId13"/>
    <p:sldId id="285" r:id="rId14"/>
    <p:sldId id="264" r:id="rId15"/>
    <p:sldId id="265" r:id="rId16"/>
    <p:sldId id="283" r:id="rId17"/>
    <p:sldId id="267" r:id="rId18"/>
    <p:sldId id="266" r:id="rId19"/>
    <p:sldId id="268" r:id="rId20"/>
    <p:sldId id="269" r:id="rId21"/>
    <p:sldId id="286" r:id="rId22"/>
    <p:sldId id="281" r:id="rId23"/>
    <p:sldId id="271" r:id="rId24"/>
    <p:sldId id="272" r:id="rId25"/>
    <p:sldId id="273" r:id="rId26"/>
    <p:sldId id="274" r:id="rId27"/>
    <p:sldId id="275" r:id="rId28"/>
    <p:sldId id="276" r:id="rId29"/>
    <p:sldId id="277" r:id="rId30"/>
    <p:sldId id="278" r:id="rId31"/>
    <p:sldId id="279" r:id="rId32"/>
    <p:sldId id="280"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CBD"/>
    <a:srgbClr val="009999"/>
    <a:srgbClr val="EDF5C3"/>
    <a:srgbClr val="EEECE1"/>
    <a:srgbClr val="5F5F5F"/>
    <a:srgbClr val="76933C"/>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70" autoAdjust="0"/>
    <p:restoredTop sz="71009" autoAdjust="0"/>
  </p:normalViewPr>
  <p:slideViewPr>
    <p:cSldViewPr>
      <p:cViewPr varScale="1">
        <p:scale>
          <a:sx n="49" d="100"/>
          <a:sy n="49" d="100"/>
        </p:scale>
        <p:origin x="2068"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66C3CA5-73EE-4261-B255-88F3A7360346}" type="datetimeFigureOut">
              <a:rPr lang="en-US" altLang="en-US"/>
              <a:pPr>
                <a:defRPr/>
              </a:pPr>
              <a:t>10/28/2020</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C7BAF31-8DD2-4763-8CEE-08121E19EB91}" type="slidenum">
              <a:rPr lang="en-US" altLang="en-US"/>
              <a:pPr>
                <a:defRPr/>
              </a:pPr>
              <a:t>‹#›</a:t>
            </a:fld>
            <a:endParaRPr lang="en-US" altLang="en-US" dirty="0"/>
          </a:p>
        </p:txBody>
      </p:sp>
    </p:spTree>
    <p:extLst>
      <p:ext uri="{BB962C8B-B14F-4D97-AF65-F5344CB8AC3E}">
        <p14:creationId xmlns:p14="http://schemas.microsoft.com/office/powerpoint/2010/main" val="1101767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chapter is divided into seven topics: the characteristics of pure monopoly, the barriers to entry that create and protect monopolies, how demand is viewed by a monopolist, price and output determination under monopoly, the economic effects of monopoly, price discrimination, and the regulation of monopolies.</a:t>
            </a:r>
          </a:p>
          <a:p>
            <a:r>
              <a:rPr lang="en-US" altLang="en-US" dirty="0"/>
              <a:t>The discussion of barriers to entry asserts at the outset that these barriers may occur to some extent in any form of imperfect competition, not just in a pure monopoly. The concept of a natural monopoly is addressed in this section.</a:t>
            </a:r>
          </a:p>
          <a:p>
            <a:r>
              <a:rPr lang="en-US" altLang="en-US" dirty="0"/>
              <a:t>Building on the analysis of the preceding chapter, the discussion of the price‑output decision-making by monopoly firms points out that the marginal revenue = marginal cost rule still applies. Emphasis here is on the major difference between the determination of marginal revenue in pure competition and in pure monopoly. The misconceptions about monopoly pricing behavior are presented, as well as a comparison of efficiency in pure competition and pure monopoly. The case of price discrimination and its effects are discussed along with the conditions necessary for it to occur. This section ends with a discussion of the effects of monopoly power in the U.S. economy and some policy alternatives. Some basic issues involved in the regulation of public service monopolies are reviewed.</a:t>
            </a:r>
          </a:p>
          <a:p>
            <a:r>
              <a:rPr lang="en-US" altLang="en-US" dirty="0"/>
              <a:t>The Last Word examines how some Internet retailers collect data about their customers in order to engage in personalized pricing.</a:t>
            </a:r>
          </a:p>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0A67672-6D0C-4E60-8C36-E90B45B65892}" type="slidenum">
              <a:rPr lang="en-US" altLang="en-US" smtClean="0"/>
              <a:pPr/>
              <a:t>1</a:t>
            </a:fld>
            <a:endParaRPr lang="en-US" altLang="en-US" dirty="0"/>
          </a:p>
        </p:txBody>
      </p:sp>
    </p:spTree>
    <p:extLst>
      <p:ext uri="{BB962C8B-B14F-4D97-AF65-F5344CB8AC3E}">
        <p14:creationId xmlns:p14="http://schemas.microsoft.com/office/powerpoint/2010/main" val="142934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A5DFF40-1603-43E0-A84F-A8D7AC6E69FE}" type="slidenum">
              <a:rPr lang="en-US" altLang="en-US" smtClean="0">
                <a:latin typeface="Arial" panose="020B0604020202020204" pitchFamily="34" charset="0"/>
              </a:rPr>
              <a:pPr/>
              <a:t>12</a:t>
            </a:fld>
            <a:endParaRPr lang="en-US" altLang="en-US" dirty="0">
              <a:latin typeface="Arial" panose="020B060402020202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graph reflects the demand, marginal revenue, and total revenue for a pure monopolist. Because it must lower price on all units sold in order to increase its sales, an imperfectly competitive firm’s marginal-revenue curve (MR) lies below its downsloping demand curve (D). The elastic and inelastic regions of demand are highlighted in the graph. Note, that in the elastic region, TR is increasing and hence, MR is positive. When TR reaches its maximum, MR is zero. In the inelastic region of demand, TR is declining, so MR is negative.</a:t>
            </a:r>
          </a:p>
          <a:p>
            <a:r>
              <a:rPr lang="en-US" altLang="en-US" dirty="0"/>
              <a:t>Notice there is no supply curve for the monopolist. This is because there is no unique relationship between price and quantity supplied for the monopolist.</a:t>
            </a:r>
          </a:p>
        </p:txBody>
      </p:sp>
    </p:spTree>
    <p:extLst>
      <p:ext uri="{BB962C8B-B14F-4D97-AF65-F5344CB8AC3E}">
        <p14:creationId xmlns:p14="http://schemas.microsoft.com/office/powerpoint/2010/main" val="236002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CD50861-F2C4-4F35-93DB-D66A340752DA}" type="slidenum">
              <a:rPr lang="en-US" altLang="en-US" smtClean="0">
                <a:latin typeface="Arial" panose="020B0604020202020204" pitchFamily="34" charset="0"/>
              </a:rPr>
              <a:pPr/>
              <a:t>14</a:t>
            </a:fld>
            <a:endParaRPr lang="en-US" altLang="en-US" dirty="0">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graph demonstrates profit maximization by a pure monopolist. The pure monopolist maximizes profit by producing at the MR = MC output, here Q</a:t>
            </a:r>
            <a:r>
              <a:rPr lang="en-US" altLang="en-US" baseline="-25000" dirty="0"/>
              <a:t>m</a:t>
            </a:r>
            <a:r>
              <a:rPr lang="en-US" altLang="en-US" dirty="0"/>
              <a:t> = 5 units. Then, as seen from the demand curve, it will charge price P</a:t>
            </a:r>
            <a:r>
              <a:rPr lang="en-US" altLang="en-US" baseline="-25000" dirty="0"/>
              <a:t>m</a:t>
            </a:r>
            <a:r>
              <a:rPr lang="en-US" altLang="en-US" dirty="0"/>
              <a:t> = $122. Average total cost will be A = $94, meaning that per unit profit is P</a:t>
            </a:r>
            <a:r>
              <a:rPr lang="en-US" altLang="en-US" baseline="-25000" dirty="0"/>
              <a:t>m</a:t>
            </a:r>
            <a:r>
              <a:rPr lang="en-US" altLang="en-US" dirty="0"/>
              <a:t> - A and total profit is 5 × (P</a:t>
            </a:r>
            <a:r>
              <a:rPr lang="en-US" altLang="en-US" baseline="-25000" dirty="0"/>
              <a:t>m</a:t>
            </a:r>
            <a:r>
              <a:rPr lang="en-US" altLang="en-US" dirty="0"/>
              <a:t> - A). Total economic profit is thus represented by the green rectangle.</a:t>
            </a:r>
          </a:p>
        </p:txBody>
      </p:sp>
    </p:spTree>
    <p:extLst>
      <p:ext uri="{BB962C8B-B14F-4D97-AF65-F5344CB8AC3E}">
        <p14:creationId xmlns:p14="http://schemas.microsoft.com/office/powerpoint/2010/main" val="56233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B4AEA95-3215-4483-B627-F6E068356DBB}" type="slidenum">
              <a:rPr lang="en-US" altLang="en-US" smtClean="0">
                <a:latin typeface="Arial" panose="020B0604020202020204" pitchFamily="34" charset="0"/>
              </a:rPr>
              <a:pPr/>
              <a:t>15</a:t>
            </a:fld>
            <a:endParaRPr lang="en-US" altLang="en-US" dirty="0">
              <a:latin typeface="Arial" panose="020B0604020202020204"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MR = MC rule will tell the monopolist where to find its profit‑maximizing output level. This can be seen in Table 12.1 and Figure 12.4. The same result can be found by comparing total revenue and total costs incurred at each level of production. </a:t>
            </a:r>
          </a:p>
          <a:p>
            <a:r>
              <a:rPr lang="en-US" altLang="en-US" dirty="0"/>
              <a:t>The pure monopolist has no supply curve because there is no unique relationship between price and quantity supplied. The price and quantity supplied will always depend on the location of the demand curve.</a:t>
            </a:r>
          </a:p>
          <a:p>
            <a:pPr eaLnBrk="1" hangingPunct="1"/>
            <a:endParaRPr lang="en-US" altLang="en-US" dirty="0"/>
          </a:p>
        </p:txBody>
      </p:sp>
    </p:spTree>
    <p:extLst>
      <p:ext uri="{BB962C8B-B14F-4D97-AF65-F5344CB8AC3E}">
        <p14:creationId xmlns:p14="http://schemas.microsoft.com/office/powerpoint/2010/main" val="262660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monopolist does not charge the highest possible price because the monopolist can’t sell much output at that price and profits are too low. The monopolist is interested in total profit, not per unit profit. There is always the possibility that the monopolist will earn losses. Monopolists are not protected from changes in demand nor from changes in costs.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6D09414-850D-4709-9372-AAB6AED697AB}" type="slidenum">
              <a:rPr lang="en-US" altLang="en-US" smtClean="0"/>
              <a:pPr/>
              <a:t>16</a:t>
            </a:fld>
            <a:endParaRPr lang="en-US" altLang="en-US" dirty="0"/>
          </a:p>
        </p:txBody>
      </p:sp>
    </p:spTree>
    <p:extLst>
      <p:ext uri="{BB962C8B-B14F-4D97-AF65-F5344CB8AC3E}">
        <p14:creationId xmlns:p14="http://schemas.microsoft.com/office/powerpoint/2010/main" val="2391821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07F1A51-1935-44C6-AD09-FE1212B323D3}" type="slidenum">
              <a:rPr lang="en-US" altLang="en-US" smtClean="0">
                <a:latin typeface="Arial" panose="020B0604020202020204" pitchFamily="34" charset="0"/>
              </a:rPr>
              <a:pPr/>
              <a:t>17</a:t>
            </a:fld>
            <a:endParaRPr lang="en-US" altLang="en-US" dirty="0">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demand, D, is weak and costs are high, the pure monopolist may be unable to make a profit. Because P</a:t>
            </a:r>
            <a:r>
              <a:rPr lang="en-US" altLang="en-US" baseline="-25000" dirty="0"/>
              <a:t>m</a:t>
            </a:r>
            <a:r>
              <a:rPr lang="en-US" altLang="en-US" dirty="0"/>
              <a:t> exceeds V (the average variable cost at the MR = MC output Q</a:t>
            </a:r>
            <a:r>
              <a:rPr lang="en-US" altLang="en-US" baseline="-25000" dirty="0"/>
              <a:t>m</a:t>
            </a:r>
            <a:r>
              <a:rPr lang="en-US" altLang="en-US" dirty="0"/>
              <a:t>), the monopolist will minimize losses in the short run by producing at that output. The loss per unit is A - P</a:t>
            </a:r>
            <a:r>
              <a:rPr lang="en-US" altLang="en-US" baseline="-25000" dirty="0"/>
              <a:t>m</a:t>
            </a:r>
            <a:r>
              <a:rPr lang="en-US" altLang="en-US" dirty="0"/>
              <a:t> and the total loss is indicated by the red rectangle.</a:t>
            </a:r>
          </a:p>
        </p:txBody>
      </p:sp>
    </p:spTree>
    <p:extLst>
      <p:ext uri="{BB962C8B-B14F-4D97-AF65-F5344CB8AC3E}">
        <p14:creationId xmlns:p14="http://schemas.microsoft.com/office/powerpoint/2010/main" val="234718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Income distribution is more unequal than it would be under a more competitive situation; thus, monopoly power transfers income from the consumers to the business owners which results in a redistribution of income to the higher-income business owners.</a:t>
            </a:r>
          </a:p>
          <a:p>
            <a:r>
              <a:rPr lang="en-US" altLang="en-US" dirty="0"/>
              <a:t>Costs complications are that costs for monopolies may not be the same as for more competitive firms. Following are 4 reasons why costs may differ:</a:t>
            </a:r>
          </a:p>
          <a:p>
            <a:r>
              <a:rPr lang="en-US" altLang="en-US" dirty="0"/>
              <a:t>Economies of scale may lead to just one or two firms operating in an industry; they are experiencing lower ATC than many competitive firms. These economies of scale may be the result of spreading large initial capital cost over a large number of units of output (natural monopoly) or, more recently, spreading product development costs over units of output, and a greater specialization of inputs. Some firms have been able to achieve extensive economies of scale due to the ability to produce a single product that many consumers can simultaneously enjoy, like products that once produced can be downloaded over the Internet. Also, network effects can be factor that gives rise to monopoly power. Network effects occur when the value of a product rises as the total number of users rise. An example would be computer software or Facebook. The more people that use it, the more benefits of the product to each person using it. People tend to use products that everyone else is using.</a:t>
            </a:r>
          </a:p>
          <a:p>
            <a:r>
              <a:rPr lang="en-US" altLang="en-US" dirty="0"/>
              <a:t>X‑inefficiency may occur in monopoly since there is no competitive pressure to produce at the minimum possible costs. (see next slide for graph)</a:t>
            </a:r>
          </a:p>
          <a:p>
            <a:r>
              <a:rPr lang="en-US" altLang="en-US" dirty="0"/>
              <a:t>Rent‑seeking behavior often occurs as monopolies seek to acquire or maintain government‑granted monopoly privileges at someone else’s expense. Such rent‑seeking may entail substantial costs (lobbying, legal fees, public relations advertising, etc.), which are inefficient.</a:t>
            </a:r>
          </a:p>
          <a:p>
            <a:r>
              <a:rPr lang="en-US" altLang="en-US" dirty="0"/>
              <a:t>Technological progress and dynamic efficiency may occur in some monopolistic industries but not in others. The evidence is mixed. Some monopolies have shown little interest in technological progress. On the other hand, research can lead to lower unit costs, which help monopolies as much as any other type of firm. Also, research can help the monopoly maintain its barriers to entry against new firms.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3A47E51-94DE-4270-9F8C-0900482C685A}" type="slidenum">
              <a:rPr lang="en-US" altLang="en-US" smtClean="0"/>
              <a:pPr/>
              <a:t>20</a:t>
            </a:fld>
            <a:endParaRPr lang="en-US" altLang="en-US" dirty="0"/>
          </a:p>
        </p:txBody>
      </p:sp>
    </p:spTree>
    <p:extLst>
      <p:ext uri="{BB962C8B-B14F-4D97-AF65-F5344CB8AC3E}">
        <p14:creationId xmlns:p14="http://schemas.microsoft.com/office/powerpoint/2010/main" val="1397343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82945CC-4FA9-4A92-948D-0BB01504F8EC}" type="slidenum">
              <a:rPr lang="en-US" altLang="en-US" smtClean="0">
                <a:latin typeface="Arial" panose="020B0604020202020204" pitchFamily="34" charset="0"/>
              </a:rPr>
              <a:pPr/>
              <a:t>21</a:t>
            </a:fld>
            <a:endParaRPr lang="en-US" altLang="en-US" dirty="0">
              <a:latin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average-total-cost curve (ATC) is assumed to reflect the minimum cost of producing each particular level of output. Any point above this “lowest-cost” ATC curve, such as X or X', implies X-inefficiency: operation at a greater cost than the lowest cost possible for a particular level of output.</a:t>
            </a:r>
          </a:p>
        </p:txBody>
      </p:sp>
    </p:spTree>
    <p:extLst>
      <p:ext uri="{BB962C8B-B14F-4D97-AF65-F5344CB8AC3E}">
        <p14:creationId xmlns:p14="http://schemas.microsoft.com/office/powerpoint/2010/main" val="581866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monopoly power results in an adverse effect upon the economy, the government may choose to intervene on a case-by-case basis using antitrust laws. If the government feels that it is more beneficial to society to have a monopoly, then government will regulate it. Although there are legitimate concerns of the effects of monopoly power on the economy, monopoly power is not widespread. While research and technology may initially strengthen monopoly power, over time it is likely to destroy monopoly position.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A38E7AA-F1D6-4694-AF44-44C8331D7195}" type="slidenum">
              <a:rPr lang="en-US" altLang="en-US" smtClean="0"/>
              <a:pPr/>
              <a:t>22</a:t>
            </a:fld>
            <a:endParaRPr lang="en-US" altLang="en-US" dirty="0"/>
          </a:p>
        </p:txBody>
      </p:sp>
    </p:spTree>
    <p:extLst>
      <p:ext uri="{BB962C8B-B14F-4D97-AF65-F5344CB8AC3E}">
        <p14:creationId xmlns:p14="http://schemas.microsoft.com/office/powerpoint/2010/main" val="588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3ED0831-3A11-4D79-B083-5BC9210A2DB0}" type="slidenum">
              <a:rPr lang="en-US" altLang="en-US" smtClean="0">
                <a:latin typeface="Arial" panose="020B0604020202020204" pitchFamily="34" charset="0"/>
              </a:rPr>
              <a:pPr/>
              <a:t>23</a:t>
            </a:fld>
            <a:endParaRPr lang="en-US" altLang="en-US" dirty="0">
              <a:latin typeface="Arial" panose="020B060402020202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Competition from foreign multinational corporations diminishes the market power of firms in the United States. Here are just a few of the hundreds of foreign multinational corporations that compete strongly with U.S. firms in certain American markets.</a:t>
            </a:r>
          </a:p>
        </p:txBody>
      </p:sp>
    </p:spTree>
    <p:extLst>
      <p:ext uri="{BB962C8B-B14F-4D97-AF65-F5344CB8AC3E}">
        <p14:creationId xmlns:p14="http://schemas.microsoft.com/office/powerpoint/2010/main" val="2403787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Price discrimination is defined as charging different prices to different buyers when such price differences are not justified by cost differences. Monopoly power means that the firm must have some pricing power. Pricing power is the ability of a firm to set its own price. Therefore we find price discrimination in all types of markets except perfect competition. Market segregation means that you have identified your different buyers and can separate your market based on their willingness to pay. No resale means that a low price buyer is prevented from buying at the low price and reselling the good to a high price buyer. Otherwise, the price discrimination scheme would break down.</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22E49E7-D6D9-4968-A649-AA186F6B8604}" type="slidenum">
              <a:rPr lang="en-US" altLang="en-US" smtClean="0"/>
              <a:pPr/>
              <a:t>24</a:t>
            </a:fld>
            <a:endParaRPr lang="en-US" altLang="en-US" dirty="0"/>
          </a:p>
        </p:txBody>
      </p:sp>
    </p:spTree>
    <p:extLst>
      <p:ext uri="{BB962C8B-B14F-4D97-AF65-F5344CB8AC3E}">
        <p14:creationId xmlns:p14="http://schemas.microsoft.com/office/powerpoint/2010/main" val="282460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pure monopoly means that there is only one producer of the good with no close substitutes being produced by any other firms. Since the firm is the industry, they have a great deal of control over the price that is charged for their good. Monopolies are created and sustained due to strong entry barriers which makes it very difficult for new firms to enter the industry. There is very little non-price competition since there are not any rival firms. However, there may be some non-price competition to increase the demand for the good.</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451A743-E0D1-4B7A-A369-FB02FAB74155}" type="slidenum">
              <a:rPr lang="en-US" altLang="en-US" smtClean="0"/>
              <a:pPr/>
              <a:t>2</a:t>
            </a:fld>
            <a:endParaRPr lang="en-US" altLang="en-US" dirty="0"/>
          </a:p>
        </p:txBody>
      </p:sp>
    </p:spTree>
    <p:extLst>
      <p:ext uri="{BB962C8B-B14F-4D97-AF65-F5344CB8AC3E}">
        <p14:creationId xmlns:p14="http://schemas.microsoft.com/office/powerpoint/2010/main" val="509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Business travelers have relatively inelastic demand due to not having time to shop around and or wait. Also, the firm is paying for this business trip and whenever someone else pays for your consumption, you are not as concerned about the price. Therefore, airlines charge business travelers higher prices than the rest of the population. Hotels will charge the business traveler higher rates than the rest of the population. </a:t>
            </a:r>
          </a:p>
          <a:p>
            <a:pPr eaLnBrk="1" hangingPunct="1"/>
            <a:r>
              <a:rPr lang="en-US" altLang="en-US" dirty="0"/>
              <a:t>Movie theaters charge higher prices for the evening show than for an afternoon matinee. This is because those going to the matinee are more price sensitive than the rest of the population. Those going to the matinee may be retired, families with children, or unemployed people. Those going to the evening show often consider this a special event and are willing to pay full price or perhaps they are too busy working during the day to go to a matinee. This group will be less price sensitive. Also, movie theaters charge adults a higher price than children even though it costs the same amount to show a movie to an adult as to a child. This effort will bring in more people and more revenue because otherwise a family might not be able to afford to bring all members to the show.</a:t>
            </a:r>
          </a:p>
          <a:p>
            <a:pPr eaLnBrk="1" hangingPunct="1"/>
            <a:r>
              <a:rPr lang="en-US" altLang="en-US" dirty="0"/>
              <a:t>Those who have the time and take the time to clip coupons and manage coupons are the price sensitive group. Those who do not take the time are those willing to pay regular price.</a:t>
            </a:r>
          </a:p>
          <a:p>
            <a:pPr eaLnBrk="1" hangingPunct="1"/>
            <a:r>
              <a:rPr lang="en-US" altLang="en-US" dirty="0"/>
              <a:t>In international trade, we find that a foreign firm may sell to the US at a relatively low price due to the availability of many substitute suppliers in the US and but sell in the foreign firm’s country at a higher price where there are fewer substitute suppliers available.</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03E8140-229B-4136-806F-E647C69D5A7B}" type="slidenum">
              <a:rPr lang="en-US" altLang="en-US" smtClean="0"/>
              <a:pPr/>
              <a:t>25</a:t>
            </a:fld>
            <a:endParaRPr lang="en-US" altLang="en-US" dirty="0"/>
          </a:p>
        </p:txBody>
      </p:sp>
    </p:spTree>
    <p:extLst>
      <p:ext uri="{BB962C8B-B14F-4D97-AF65-F5344CB8AC3E}">
        <p14:creationId xmlns:p14="http://schemas.microsoft.com/office/powerpoint/2010/main" val="2647319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292BDC2-E2B4-41E4-BE57-A2F64D9A329D}" type="slidenum">
              <a:rPr lang="en-US" altLang="en-US" smtClean="0">
                <a:latin typeface="Arial" panose="020B0604020202020204" pitchFamily="34" charset="0"/>
              </a:rPr>
              <a:pPr/>
              <a:t>26</a:t>
            </a:fld>
            <a:endParaRPr lang="en-US" altLang="en-US" dirty="0">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price-discriminating monopolist represented here maximizes its total profit by dividing the market into two segments based on differences in elasticity of demand. It then produces and sells at the MR = MC output in each market segment. (For visual clarity, average total cost (ATC) is assumed to be constant. Therefore MC equals ATC at all output levels.)</a:t>
            </a:r>
          </a:p>
          <a:p>
            <a:r>
              <a:rPr lang="en-US" altLang="en-US" dirty="0"/>
              <a:t>(a) The price discriminating monopolist charges a high price to small business customers because they have a relatively inelastic demand curve for the product. (b) The firm charges a low price to students because their demand curve is relatively elastic. The firm’s total profit, the sum of the two green rectangles, exceeds the profit that would have occurred had the monopolist charged the same price to all customers.</a:t>
            </a:r>
          </a:p>
        </p:txBody>
      </p:sp>
    </p:spTree>
    <p:extLst>
      <p:ext uri="{BB962C8B-B14F-4D97-AF65-F5344CB8AC3E}">
        <p14:creationId xmlns:p14="http://schemas.microsoft.com/office/powerpoint/2010/main" val="1081078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monopoly power results in an adverse effect upon the economy, the government may choose to intervene on a case-by-case basis. Government usually intervenes when they feel that the monopoly is a natural monopoly. The dilemma for regulators is whether to choose a socially optimal price, where P = MC, or a fair‑return price, where P = ATC. P = MC is most efficient but may result in losses for the monopoly firm, at which point the government would have to subsidize the firm for it to survive. P = ATC does not achieve allocative efficiency, but does insure a fair return (normal profit) for the firm.</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CFF0044-0618-42A9-9078-C66A00C71D6E}" type="slidenum">
              <a:rPr lang="en-US" altLang="en-US" smtClean="0"/>
              <a:pPr/>
              <a:t>27</a:t>
            </a:fld>
            <a:endParaRPr lang="en-US" altLang="en-US" dirty="0"/>
          </a:p>
        </p:txBody>
      </p:sp>
    </p:spTree>
    <p:extLst>
      <p:ext uri="{BB962C8B-B14F-4D97-AF65-F5344CB8AC3E}">
        <p14:creationId xmlns:p14="http://schemas.microsoft.com/office/powerpoint/2010/main" val="2308933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448F0EE-D237-47B5-AD1C-EBA4154083D5}" type="slidenum">
              <a:rPr lang="en-US" altLang="en-US" smtClean="0">
                <a:latin typeface="Arial" panose="020B0604020202020204" pitchFamily="34" charset="0"/>
              </a:rPr>
              <a:pPr/>
              <a:t>28</a:t>
            </a:fld>
            <a:endParaRPr lang="en-US" altLang="en-US" dirty="0">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socially optimal price P</a:t>
            </a:r>
            <a:r>
              <a:rPr lang="en-US" altLang="en-US" baseline="-25000" dirty="0"/>
              <a:t>r</a:t>
            </a:r>
            <a:r>
              <a:rPr lang="en-US" altLang="en-US" dirty="0"/>
              <a:t>, found where D and MC intersect, will result in an efficient allocation of resources but may entail losses to the monopoly. The fair-return price, P</a:t>
            </a:r>
            <a:r>
              <a:rPr lang="en-US" altLang="en-US" baseline="-25000" dirty="0"/>
              <a:t>f</a:t>
            </a:r>
            <a:r>
              <a:rPr lang="en-US" altLang="en-US" dirty="0"/>
              <a:t>, will allow the monopolist to break even but will not fully correct the underallocation of resources.</a:t>
            </a:r>
          </a:p>
        </p:txBody>
      </p:sp>
    </p:spTree>
    <p:extLst>
      <p:ext uri="{BB962C8B-B14F-4D97-AF65-F5344CB8AC3E}">
        <p14:creationId xmlns:p14="http://schemas.microsoft.com/office/powerpoint/2010/main" val="813352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Internet companies collect vast amounts of data about us while we are online. This huge collection allows retailers with monopoly power to engage in an individually tailored form of price discrimination known as personalized pricing. Price discrimination is selling the same product to different buyers at different prices when the price differences are not justified by cost differences. Now, online retailers can set individualized prices for most of its patrons and attempts to set a price for each individual that is just below his or her reservation price which means that the retailer can get as much revenue as possible from each customer while still leaving the customer with a bit of consumer surplus. There are limits to this pricing strategy though. Very few firms have substantial monopoly power due to competing sellers for almost any item online. Also, it is difficult to figure out what a buyer’s reservation price is. But, if customers do not shop around they may end up paying much more than they had to.</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AAB3BC4-79FC-43E4-A7B0-A8F94E4264D9}" type="slidenum">
              <a:rPr lang="en-US" altLang="en-US" smtClean="0"/>
              <a:pPr/>
              <a:t>29</a:t>
            </a:fld>
            <a:endParaRPr lang="en-US" altLang="en-US" dirty="0"/>
          </a:p>
        </p:txBody>
      </p:sp>
    </p:spTree>
    <p:extLst>
      <p:ext uri="{BB962C8B-B14F-4D97-AF65-F5344CB8AC3E}">
        <p14:creationId xmlns:p14="http://schemas.microsoft.com/office/powerpoint/2010/main" val="304678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Pure monopolies are rare but many examples of near monopolies exist. Examples of a monopoly or a near-monopoly today include the gas company, electric company, and the cable TV company. Private companies such as Intel, which enjoys 80% of the market for microprocessors, and Wham-O, which has 90% of the market for Frisbees, provide examples of near monopolies. Even professional sports teams may enjoy being a monopoly in their respective geographical area. Of course, there is almost always some competition even for these firms.</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F9CF65F-D2EE-46C1-9BD3-2D2ACA671FD7}" type="slidenum">
              <a:rPr lang="en-US" altLang="en-US" smtClean="0"/>
              <a:pPr/>
              <a:t>3</a:t>
            </a:fld>
            <a:endParaRPr lang="en-US" altLang="en-US" dirty="0"/>
          </a:p>
        </p:txBody>
      </p:sp>
    </p:spTree>
    <p:extLst>
      <p:ext uri="{BB962C8B-B14F-4D97-AF65-F5344CB8AC3E}">
        <p14:creationId xmlns:p14="http://schemas.microsoft.com/office/powerpoint/2010/main" val="363714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Economies of scale constitute one major barrier. This occurs where the lowest unit costs and, therefore, lowest unit prices for consumers depend on the existence of a small number of large firms or, in the case of a pure monopoly, only one firm. Because a very large firm with a large market share is most efficient, new firms cannot afford to start up in industries with economies of scale. Google and Amazon both enjoy economies of scale in their respective markets. Public utilities are often natural monopolies because they have economies of scale in the extreme case where one firm is most efficient in satisfying the entire demand. Government usually gives one firm the right to operate a public utility industry in exchange for government regulation of its power. </a:t>
            </a:r>
          </a:p>
          <a:p>
            <a:r>
              <a:rPr lang="en-US" altLang="en-US" dirty="0"/>
              <a:t>Legal barriers to entry into a monopolistic industry also exist in the form of patents and licenses. 1. Patents grant the inventor the exclusive right to produce or license a product for twenty years; this exclusive right can earn profits for future research, which results in more patents and monopoly profits. 2. Licenses are another form of entry barrier. Radio and TV stations and taxi companies are examples of government granting licenses where only one or a few firms are allowed to offer the service. </a:t>
            </a:r>
          </a:p>
          <a:p>
            <a:r>
              <a:rPr lang="en-US" altLang="en-US" dirty="0"/>
              <a:t>Ownership or control of essential resources is another barrier to entry. International Nickel Co. of Canada (now called Vale Canada Limited) used to control about 90 percent of the world’s nickel reserves. Professional sports leagues control player contracts and leases on major city stadiums. </a:t>
            </a:r>
          </a:p>
          <a:p>
            <a:r>
              <a:rPr lang="en-US" altLang="en-US" dirty="0"/>
              <a:t>Monopolists may use pricing or other strategic barriers such as selective price-cutting and advertising. Dentsply, a manufacturer of false teeth, controlled about 80 percent of the market and in 2005 Dentsply was found to have illegally prevented distributors from carrying competing brands. In 2015 American Express was found guilty of restraint of trade when it disallowed merchants that accepted American Express from promoting other credit cards, like Visa and MasterCard.</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2D7FF78-02B5-4115-9C69-EE879745FABB}" type="slidenum">
              <a:rPr lang="en-US" altLang="en-US" smtClean="0"/>
              <a:pPr/>
              <a:t>4</a:t>
            </a:fld>
            <a:endParaRPr lang="en-US" altLang="en-US" dirty="0"/>
          </a:p>
        </p:txBody>
      </p:sp>
    </p:spTree>
    <p:extLst>
      <p:ext uri="{BB962C8B-B14F-4D97-AF65-F5344CB8AC3E}">
        <p14:creationId xmlns:p14="http://schemas.microsoft.com/office/powerpoint/2010/main" val="12771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695660B-394E-4681-8B6F-31B4288067A1}" type="slidenum">
              <a:rPr lang="en-US" altLang="en-US" smtClean="0">
                <a:latin typeface="Arial" panose="020B0604020202020204" pitchFamily="34" charset="0"/>
              </a:rPr>
              <a:pPr/>
              <a:t>5</a:t>
            </a:fld>
            <a:endParaRPr lang="en-US" altLang="en-US" dirty="0">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declining long-run average-total-cost curve over a wide range of output quantities indicates extensive economies of scale. A single monopoly firm can produce, say, 200 units of output at lower cost ($10 each) than could two or more firms that had a combined output of 200 units.</a:t>
            </a:r>
          </a:p>
        </p:txBody>
      </p:sp>
    </p:spTree>
    <p:extLst>
      <p:ext uri="{BB962C8B-B14F-4D97-AF65-F5344CB8AC3E}">
        <p14:creationId xmlns:p14="http://schemas.microsoft.com/office/powerpoint/2010/main" val="374368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following analysis of monopoly demand makes three assumptions:</a:t>
            </a:r>
          </a:p>
          <a:p>
            <a:pPr>
              <a:buFontTx/>
              <a:buChar char="•"/>
            </a:pPr>
            <a:r>
              <a:rPr lang="en-US" altLang="en-US" dirty="0"/>
              <a:t>The monopoly is secured by patents, economies of scale, or resource ownership.</a:t>
            </a:r>
          </a:p>
          <a:p>
            <a:pPr>
              <a:buFontTx/>
              <a:buChar char="•"/>
            </a:pPr>
            <a:r>
              <a:rPr lang="en-US" altLang="en-US" dirty="0"/>
              <a:t>The firm is not regulated by any unit of government.</a:t>
            </a:r>
          </a:p>
          <a:p>
            <a:pPr>
              <a:buFontTx/>
              <a:buChar char="•"/>
            </a:pPr>
            <a:r>
              <a:rPr lang="en-US" altLang="en-US" dirty="0"/>
              <a:t>The firm is a single‑price monopolist; it charges the same price for all units of output.</a:t>
            </a:r>
          </a:p>
          <a:p>
            <a:r>
              <a:rPr lang="en-US" altLang="en-US" dirty="0"/>
              <a:t>Note: there is not a monopolist supply curve.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03E4083-82C0-419E-B762-EE10B5850949}" type="slidenum">
              <a:rPr lang="en-US" altLang="en-US" smtClean="0"/>
              <a:pPr/>
              <a:t>6</a:t>
            </a:fld>
            <a:endParaRPr lang="en-US" altLang="en-US" dirty="0"/>
          </a:p>
        </p:txBody>
      </p:sp>
    </p:spTree>
    <p:extLst>
      <p:ext uri="{BB962C8B-B14F-4D97-AF65-F5344CB8AC3E}">
        <p14:creationId xmlns:p14="http://schemas.microsoft.com/office/powerpoint/2010/main" val="126814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E9106EA-38F5-4B9A-95FF-588CD1AF0993}" type="slidenum">
              <a:rPr lang="en-US" altLang="en-US" smtClean="0">
                <a:latin typeface="Arial" panose="020B0604020202020204" pitchFamily="34" charset="0"/>
              </a:rPr>
              <a:pPr/>
              <a:t>7</a:t>
            </a:fld>
            <a:endParaRPr lang="en-US" altLang="en-US" dirty="0">
              <a:latin typeface="Arial" panose="020B0604020202020204" pitchFamily="34"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Price will exceed marginal revenue because the monopolist must lower the price to sell the additional unit. The lower price is applied to all of the units being produced, not just the last unit, thereby causing marginal revenue to be less than price. The added revenue will be the price of the last unit less the sum of the price cuts which must be taken on all prior units of output.</a:t>
            </a:r>
          </a:p>
        </p:txBody>
      </p:sp>
    </p:spTree>
    <p:extLst>
      <p:ext uri="{BB962C8B-B14F-4D97-AF65-F5344CB8AC3E}">
        <p14:creationId xmlns:p14="http://schemas.microsoft.com/office/powerpoint/2010/main" val="166559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1F11217-4203-45BE-864A-5AE4EE3A7B61}" type="slidenum">
              <a:rPr lang="en-US" altLang="en-US" smtClean="0">
                <a:latin typeface="Arial" panose="020B0604020202020204" pitchFamily="34" charset="0"/>
              </a:rPr>
              <a:pPr/>
              <a:t>8</a:t>
            </a:fld>
            <a:endParaRPr lang="en-US" altLang="en-US" dirty="0">
              <a:latin typeface="Arial" panose="020B0604020202020204" pitchFamily="34"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pure monopolist, or any other imperfect competitor with a downsloping demand curve such as D, must set a lower price in order to sell more output. Here, by charging $132 rather than $142, the monopolist sells an extra unit (the fourth unit) and gains $132 from that sale. But from this gain must be subtracted $30, which reflects the $10 less the monopolist charged for each of the first 3 units. Thus, the marginal revenue of the fourth unit is $102 ( $132 - $30), considerably less than its $132 price.</a:t>
            </a:r>
          </a:p>
        </p:txBody>
      </p:sp>
    </p:spTree>
    <p:extLst>
      <p:ext uri="{BB962C8B-B14F-4D97-AF65-F5344CB8AC3E}">
        <p14:creationId xmlns:p14="http://schemas.microsoft.com/office/powerpoint/2010/main" val="125629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MR is less than price after the first unit sold. A price maker is a firm with pricing power, which is the ability of the firm to set its own price. The monopolist sets the price in the elastic region of the demand curve so that revenues will be higher and costs lower. The monopolist avoids setting the price in the inelastic range of demand because doing so would reduce total revenue and increase costs.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84B35A8-894F-4047-9747-077DCE6BBCB3}" type="slidenum">
              <a:rPr lang="en-US" altLang="en-US" smtClean="0"/>
              <a:pPr/>
              <a:t>11</a:t>
            </a:fld>
            <a:endParaRPr lang="en-US" altLang="en-US" dirty="0"/>
          </a:p>
        </p:txBody>
      </p:sp>
    </p:spTree>
    <p:extLst>
      <p:ext uri="{BB962C8B-B14F-4D97-AF65-F5344CB8AC3E}">
        <p14:creationId xmlns:p14="http://schemas.microsoft.com/office/powerpoint/2010/main" val="23512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F77EB989-5DB8-4946-92B5-3C97DF7045CA}"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225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CCE38E7E-DB52-4FBB-92DC-C6CC2FDCED4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3224571368"/>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ln/>
        </p:spPr>
        <p:txBody>
          <a:bodyPr/>
          <a:lstStyle>
            <a:lvl1pPr>
              <a:defRPr/>
            </a:lvl1pPr>
          </a:lstStyle>
          <a:p>
            <a:pPr>
              <a:defRPr/>
            </a:pPr>
            <a:fld id="{DC8AFA44-3E70-4B78-A8E1-D0DD64E6A3AB}"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3034725393"/>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bckgrd-bu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171450" y="6546850"/>
            <a:ext cx="181292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8900000" algn="ctr" rotWithShape="0">
                    <a:srgbClr val="F5BE27">
                      <a:alpha val="50000"/>
                    </a:srgb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smtClean="0">
                <a:ln>
                  <a:noFill/>
                </a:ln>
                <a:solidFill>
                  <a:srgbClr val="000000"/>
                </a:solidFill>
                <a:effectLst/>
                <a:uLnTx/>
                <a:uFillTx/>
                <a:latin typeface="Book Antiqua" panose="02040602050305030304" pitchFamily="18" charset="0"/>
                <a:ea typeface="ＭＳ Ｐゴシック" panose="020B0600070205080204" pitchFamily="34" charset="-128"/>
                <a:cs typeface="+mn-cs"/>
              </a:rPr>
              <a:t>McGraw-Hill/Irwin</a:t>
            </a:r>
            <a:endParaRPr kumimoji="0" lang="en-US"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Book Antiqua" panose="02040602050305030304" pitchFamily="18" charset="0"/>
              <a:ea typeface="ＭＳ Ｐゴシック" panose="020B0600070205080204" pitchFamily="34" charset="-128"/>
              <a:cs typeface="+mn-cs"/>
            </a:endParaRPr>
          </a:p>
        </p:txBody>
      </p:sp>
      <p:sp>
        <p:nvSpPr>
          <p:cNvPr id="6" name="Text Box 9"/>
          <p:cNvSpPr txBox="1">
            <a:spLocks noChangeArrowheads="1"/>
          </p:cNvSpPr>
          <p:nvPr userDrawn="1"/>
        </p:nvSpPr>
        <p:spPr bwMode="auto">
          <a:xfrm>
            <a:off x="3527425" y="6565900"/>
            <a:ext cx="5730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8900000" algn="ctr" rotWithShape="0">
                    <a:srgbClr val="F5BE27">
                      <a:alpha val="50000"/>
                    </a:srgb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smtClean="0">
                <a:ln>
                  <a:noFill/>
                </a:ln>
                <a:solidFill>
                  <a:srgbClr val="000000"/>
                </a:solidFill>
                <a:effectLst/>
                <a:uLnTx/>
                <a:uFillTx/>
                <a:latin typeface="Book Antiqua" panose="02040602050305030304" pitchFamily="18" charset="0"/>
                <a:ea typeface="ＭＳ Ｐゴシック" panose="020B0600070205080204" pitchFamily="34" charset="-128"/>
                <a:cs typeface="+mn-cs"/>
              </a:rPr>
              <a:t>        Copyright © 2009 by The McGraw-Hill Companies, Inc. All rights reserved.</a:t>
            </a:r>
            <a:endParaRPr kumimoji="0" lang="en-US"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Book Antiqua" panose="02040602050305030304" pitchFamily="18" charset="0"/>
              <a:ea typeface="ＭＳ Ｐゴシック" panose="020B0600070205080204" pitchFamily="34" charset="-128"/>
              <a:cs typeface="+mn-cs"/>
            </a:endParaRPr>
          </a:p>
        </p:txBody>
      </p:sp>
      <p:sp>
        <p:nvSpPr>
          <p:cNvPr id="19459" name="Rectangle 3"/>
          <p:cNvSpPr>
            <a:spLocks noGrp="1" noChangeArrowheads="1"/>
          </p:cNvSpPr>
          <p:nvPr>
            <p:ph type="ctrTitle"/>
          </p:nvPr>
        </p:nvSpPr>
        <p:spPr>
          <a:xfrm>
            <a:off x="2590800" y="2130425"/>
            <a:ext cx="6096000" cy="3584575"/>
          </a:xfrm>
          <a:noFill/>
          <a:effectLst>
            <a:outerShdw blurRad="63500" dist="38099" dir="2700000" algn="ctr" rotWithShape="0">
              <a:schemeClr val="tx1">
                <a:alpha val="74998"/>
              </a:schemeClr>
            </a:outerShdw>
          </a:effectLst>
        </p:spPr>
        <p:txBody>
          <a:bodyPr/>
          <a:lstStyle>
            <a:lvl1pPr>
              <a:defRPr sz="5400">
                <a:solidFill>
                  <a:schemeClr val="bg1"/>
                </a:solidFill>
              </a:defRPr>
            </a:lvl1pPr>
          </a:lstStyle>
          <a:p>
            <a:r>
              <a:rPr lang="en-US" smtClean="0"/>
              <a:t>Click to edit Master title style</a:t>
            </a:r>
            <a:endParaRPr lang="en-US"/>
          </a:p>
        </p:txBody>
      </p:sp>
      <p:sp>
        <p:nvSpPr>
          <p:cNvPr id="19465" name="Rectangle 9"/>
          <p:cNvSpPr>
            <a:spLocks noGrp="1" noChangeArrowheads="1"/>
          </p:cNvSpPr>
          <p:nvPr>
            <p:ph type="subTitle" idx="1"/>
          </p:nvPr>
        </p:nvSpPr>
        <p:spPr>
          <a:xfrm>
            <a:off x="4572000" y="-152400"/>
            <a:ext cx="5181600" cy="1143000"/>
          </a:xfrm>
        </p:spPr>
        <p:txBody>
          <a:bodyPr wrap="none" anchor="b"/>
          <a:lstStyle>
            <a:lvl1pPr marL="0" indent="0">
              <a:buFontTx/>
              <a:buNone/>
              <a:defRPr sz="7200"/>
            </a:lvl1pPr>
          </a:lstStyle>
          <a:p>
            <a:r>
              <a:rPr lang="en-US" smtClean="0"/>
              <a:t>Click to edit Master subtitle style</a:t>
            </a:r>
            <a:endParaRPr lang="en-US"/>
          </a:p>
        </p:txBody>
      </p:sp>
    </p:spTree>
    <p:extLst>
      <p:ext uri="{BB962C8B-B14F-4D97-AF65-F5344CB8AC3E}">
        <p14:creationId xmlns:p14="http://schemas.microsoft.com/office/powerpoint/2010/main" val="125735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9A050C2-960A-4C0E-886F-8D21B7997064}"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80070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3FF5259-6A5A-416C-BFC4-CCDCDCDFDEB7}"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23032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3716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F13949A-674C-46FC-B28A-D0D4DC6F6D29}"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3927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4506FBC-0B77-4440-8856-296D04D371E4}"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93230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C6733C8-7141-4F0C-BB39-063C09E9235C}"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36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0B5655-F0ED-44B1-86B3-AD0330806810}"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50678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C90C032-BF84-479F-9AB4-E543ABC0CBC1}"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8059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a:defRPr>
                <a:ea typeface="MS PGothic" panose="020B0600070205080204" pitchFamily="34" charset="-128"/>
              </a:defRPr>
            </a:lvl1pPr>
          </a:lstStyle>
          <a:p>
            <a:pPr>
              <a:defRPr/>
            </a:pPr>
            <a:fld id="{6E6180C2-2BF1-4BB2-814A-F2225FD27A44}" type="datetimeFigureOut">
              <a:rPr lang="en-US" altLang="en-US"/>
              <a:pPr>
                <a:defRPr/>
              </a:pPr>
              <a:t>10/28/2020</a:t>
            </a:fld>
            <a:endParaRPr lang="en-US" altLang="en-US" dirty="0"/>
          </a:p>
        </p:txBody>
      </p:sp>
      <p:sp>
        <p:nvSpPr>
          <p:cNvPr id="5" name="Footer Placeholder 4"/>
          <p:cNvSpPr>
            <a:spLocks noGrp="1"/>
          </p:cNvSpPr>
          <p:nvPr>
            <p:ph type="ftr" sz="quarter" idx="11"/>
          </p:nvPr>
        </p:nvSpPr>
        <p:spPr/>
        <p:txBody>
          <a:bodyPr rtlCol="0"/>
          <a:lstStyle>
            <a:lvl1pPr>
              <a:defRPr>
                <a:latin typeface="Calibri" panose="020F050202020403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AF6D99-C102-466C-A6DC-EC5EB924EA31}" type="slidenum">
              <a:rPr lang="en-US" altLang="en-US"/>
              <a:pPr>
                <a:defRPr/>
              </a:pPr>
              <a:t>‹#›</a:t>
            </a:fld>
            <a:endParaRPr lang="en-US" altLang="en-US" dirty="0"/>
          </a:p>
        </p:txBody>
      </p:sp>
      <p:sp>
        <p:nvSpPr>
          <p:cNvPr id="7" name="Rectangle 5"/>
          <p:cNvSpPr txBox="1">
            <a:spLocks noChangeArrowheads="1"/>
          </p:cNvSpPr>
          <p:nvPr userDrawn="1"/>
        </p:nvSpPr>
        <p:spPr bwMode="auto">
          <a:xfrm>
            <a:off x="7143750" y="6540500"/>
            <a:ext cx="1782763" cy="179388"/>
          </a:xfrm>
          <a:prstGeom prst="rect">
            <a:avLst/>
          </a:prstGeom>
          <a:noFill/>
          <a:ln w="9525">
            <a:noFill/>
            <a:round/>
            <a:headEnd/>
            <a:tailEnd/>
          </a:ln>
          <a:effectLst/>
        </p:spPr>
        <p:txBody>
          <a:bodyPr lIns="0" tIns="0" rIns="0" bIns="0"/>
          <a:lstStyle>
            <a:lvl1pPr>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1pPr>
            <a:lvl2pPr marL="742950" indent="-28575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2pPr>
            <a:lvl3pPr marL="11430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3pPr>
            <a:lvl4pPr marL="16002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4pPr>
            <a:lvl5pPr marL="2057400" indent="-228600">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723900" algn="l"/>
                <a:tab pos="1447800" algn="l"/>
                <a:tab pos="2171700" algn="l"/>
              </a:tabLst>
              <a:defRPr sz="2400">
                <a:solidFill>
                  <a:schemeClr val="tx1"/>
                </a:solidFill>
                <a:latin typeface="Calibri" panose="020F0502020204030204" pitchFamily="34" charset="0"/>
                <a:ea typeface="MS PGothic" panose="020B0600070205080204" pitchFamily="34" charset="-128"/>
              </a:defRPr>
            </a:lvl9pPr>
          </a:lstStyle>
          <a:p>
            <a:pPr algn="r" eaLnBrk="1" hangingPunct="1">
              <a:lnSpc>
                <a:spcPct val="102000"/>
              </a:lnSpc>
              <a:buFont typeface="Wingdings" panose="05000000000000000000" pitchFamily="2" charset="2"/>
              <a:buNone/>
              <a:defRPr/>
            </a:pPr>
            <a:r>
              <a:rPr lang="en-US" altLang="en-US" sz="1000" dirty="0">
                <a:cs typeface="Tahoma" panose="020B0604030504040204" pitchFamily="34" charset="0"/>
              </a:rPr>
              <a:t>12-</a:t>
            </a:r>
            <a:fld id="{1C1B0B30-70F3-4955-AD1C-510297529961}" type="slidenum">
              <a:rPr lang="en-US" altLang="en-US" sz="1000" smtClean="0">
                <a:cs typeface="Tahoma" panose="020B0604030504040204" pitchFamily="34" charset="0"/>
              </a:rPr>
              <a:pPr algn="r" eaLnBrk="1" hangingPunct="1">
                <a:lnSpc>
                  <a:spcPct val="102000"/>
                </a:lnSpc>
                <a:buFont typeface="Wingdings" panose="05000000000000000000" pitchFamily="2" charset="2"/>
                <a:buNone/>
                <a:defRPr/>
              </a:pPr>
              <a:t>‹#›</a:t>
            </a:fld>
            <a:endParaRPr lang="en-US" altLang="en-US" sz="1000" dirty="0">
              <a:cs typeface="Tahoma" panose="020B0604030504040204" pitchFamily="34" charset="0"/>
            </a:endParaRPr>
          </a:p>
        </p:txBody>
      </p:sp>
    </p:spTree>
    <p:extLst>
      <p:ext uri="{BB962C8B-B14F-4D97-AF65-F5344CB8AC3E}">
        <p14:creationId xmlns:p14="http://schemas.microsoft.com/office/powerpoint/2010/main" val="521434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F0C7117-44D7-41DF-A385-A1BAC0ACA186}"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6940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54A0D06-EDEA-4A0D-B9C5-08D868BCF153}"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90727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0"/>
            <a:ext cx="20764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60769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68E28D9-FCEE-401C-AB0D-3C67E205304C}"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08543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bckgrd-bu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171450" y="6546850"/>
            <a:ext cx="181292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8900000" algn="ctr" rotWithShape="0">
                    <a:srgbClr val="F5BE27">
                      <a:alpha val="50000"/>
                    </a:srgb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smtClean="0">
                <a:ln>
                  <a:noFill/>
                </a:ln>
                <a:solidFill>
                  <a:srgbClr val="000000"/>
                </a:solidFill>
                <a:effectLst/>
                <a:uLnTx/>
                <a:uFillTx/>
                <a:latin typeface="Book Antiqua" panose="02040602050305030304" pitchFamily="18" charset="0"/>
                <a:ea typeface="ＭＳ Ｐゴシック" panose="020B0600070205080204" pitchFamily="34" charset="-128"/>
                <a:cs typeface="+mn-cs"/>
              </a:rPr>
              <a:t>McGraw-Hill/Irwin</a:t>
            </a:r>
            <a:endParaRPr kumimoji="0" lang="en-US"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Book Antiqua" panose="02040602050305030304" pitchFamily="18" charset="0"/>
              <a:ea typeface="ＭＳ Ｐゴシック" panose="020B0600070205080204" pitchFamily="34" charset="-128"/>
              <a:cs typeface="+mn-cs"/>
            </a:endParaRPr>
          </a:p>
        </p:txBody>
      </p:sp>
      <p:sp>
        <p:nvSpPr>
          <p:cNvPr id="6" name="Text Box 9"/>
          <p:cNvSpPr txBox="1">
            <a:spLocks noChangeArrowheads="1"/>
          </p:cNvSpPr>
          <p:nvPr userDrawn="1"/>
        </p:nvSpPr>
        <p:spPr bwMode="auto">
          <a:xfrm>
            <a:off x="3527425" y="6565900"/>
            <a:ext cx="5730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8900000" algn="ctr" rotWithShape="0">
                    <a:srgbClr val="F5BE27">
                      <a:alpha val="50000"/>
                    </a:srgb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smtClean="0">
                <a:ln>
                  <a:noFill/>
                </a:ln>
                <a:solidFill>
                  <a:srgbClr val="000000"/>
                </a:solidFill>
                <a:effectLst/>
                <a:uLnTx/>
                <a:uFillTx/>
                <a:latin typeface="Book Antiqua" panose="02040602050305030304" pitchFamily="18" charset="0"/>
                <a:ea typeface="ＭＳ Ｐゴシック" panose="020B0600070205080204" pitchFamily="34" charset="-128"/>
                <a:cs typeface="+mn-cs"/>
              </a:rPr>
              <a:t>        Copyright © 2009 by The McGraw-Hill Companies, Inc. All rights reserved.</a:t>
            </a:r>
            <a:endParaRPr kumimoji="0" lang="en-US"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Book Antiqua" panose="02040602050305030304" pitchFamily="18" charset="0"/>
              <a:ea typeface="ＭＳ Ｐゴシック" panose="020B0600070205080204" pitchFamily="34" charset="-128"/>
              <a:cs typeface="+mn-cs"/>
            </a:endParaRPr>
          </a:p>
        </p:txBody>
      </p:sp>
      <p:sp>
        <p:nvSpPr>
          <p:cNvPr id="19459" name="Rectangle 3"/>
          <p:cNvSpPr>
            <a:spLocks noGrp="1" noChangeArrowheads="1"/>
          </p:cNvSpPr>
          <p:nvPr>
            <p:ph type="ctrTitle"/>
          </p:nvPr>
        </p:nvSpPr>
        <p:spPr>
          <a:xfrm>
            <a:off x="2590800" y="2130425"/>
            <a:ext cx="6096000" cy="3584575"/>
          </a:xfrm>
          <a:noFill/>
          <a:effectLst>
            <a:outerShdw blurRad="63500" dist="38099" dir="2700000" algn="ctr" rotWithShape="0">
              <a:schemeClr val="tx1">
                <a:alpha val="74998"/>
              </a:schemeClr>
            </a:outerShdw>
          </a:effectLst>
        </p:spPr>
        <p:txBody>
          <a:bodyPr/>
          <a:lstStyle>
            <a:lvl1pPr>
              <a:defRPr sz="5400">
                <a:solidFill>
                  <a:schemeClr val="bg1"/>
                </a:solidFill>
              </a:defRPr>
            </a:lvl1pPr>
          </a:lstStyle>
          <a:p>
            <a:r>
              <a:rPr lang="en-US" smtClean="0"/>
              <a:t>Click to edit Master title style</a:t>
            </a:r>
            <a:endParaRPr lang="en-US"/>
          </a:p>
        </p:txBody>
      </p:sp>
      <p:sp>
        <p:nvSpPr>
          <p:cNvPr id="19465" name="Rectangle 9"/>
          <p:cNvSpPr>
            <a:spLocks noGrp="1" noChangeArrowheads="1"/>
          </p:cNvSpPr>
          <p:nvPr>
            <p:ph type="subTitle" idx="1"/>
          </p:nvPr>
        </p:nvSpPr>
        <p:spPr>
          <a:xfrm>
            <a:off x="4572000" y="-152400"/>
            <a:ext cx="5181600" cy="1143000"/>
          </a:xfrm>
        </p:spPr>
        <p:txBody>
          <a:bodyPr wrap="none" anchor="b"/>
          <a:lstStyle>
            <a:lvl1pPr marL="0" indent="0">
              <a:buFontTx/>
              <a:buNone/>
              <a:defRPr sz="7200"/>
            </a:lvl1pPr>
          </a:lstStyle>
          <a:p>
            <a:r>
              <a:rPr lang="en-US" smtClean="0"/>
              <a:t>Click to edit Master subtitle style</a:t>
            </a:r>
            <a:endParaRPr lang="en-US"/>
          </a:p>
        </p:txBody>
      </p:sp>
    </p:spTree>
    <p:extLst>
      <p:ext uri="{BB962C8B-B14F-4D97-AF65-F5344CB8AC3E}">
        <p14:creationId xmlns:p14="http://schemas.microsoft.com/office/powerpoint/2010/main" val="143182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9A050C2-960A-4C0E-886F-8D21B7997064}"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84992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3FF5259-6A5A-416C-BFC4-CCDCDCDFDEB7}"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77420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3716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F13949A-674C-46FC-B28A-D0D4DC6F6D29}"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99742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4506FBC-0B77-4440-8856-296D04D371E4}"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70810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C6733C8-7141-4F0C-BB39-063C09E9235C}"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86162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0B5655-F0ED-44B1-86B3-AD0330806810}"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3016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580864A2-E916-430C-863C-269CFF3F6C6E}" type="slidenum">
              <a:rPr lang="en-US" altLang="en-US"/>
              <a:pPr>
                <a:defRPr/>
              </a:pPr>
              <a:t>‹#›</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6"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3315398438"/>
      </p:ext>
    </p:extLst>
  </p:cSld>
  <p:clrMapOvr>
    <a:masterClrMapping/>
  </p:clrMapOvr>
  <p:hf sldNum="0" hdr="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C90C032-BF84-479F-9AB4-E543ABC0CBC1}"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57933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F0C7117-44D7-41DF-A385-A1BAC0ACA186}"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42426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54A0D06-EDEA-4A0D-B9C5-08D868BCF153}"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40928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0"/>
            <a:ext cx="20764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60769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68E28D9-FCEE-401C-AB0D-3C67E205304C}"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51954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bckgrd-bu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userDrawn="1"/>
        </p:nvSpPr>
        <p:spPr bwMode="auto">
          <a:xfrm>
            <a:off x="-171450" y="6546850"/>
            <a:ext cx="181292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8900000" algn="ctr" rotWithShape="0">
                    <a:srgbClr val="F5BE27">
                      <a:alpha val="50000"/>
                    </a:srgb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smtClean="0">
                <a:ln>
                  <a:noFill/>
                </a:ln>
                <a:solidFill>
                  <a:srgbClr val="000000"/>
                </a:solidFill>
                <a:effectLst/>
                <a:uLnTx/>
                <a:uFillTx/>
                <a:latin typeface="Book Antiqua" panose="02040602050305030304" pitchFamily="18" charset="0"/>
                <a:ea typeface="ＭＳ Ｐゴシック" panose="020B0600070205080204" pitchFamily="34" charset="-128"/>
                <a:cs typeface="+mn-cs"/>
              </a:rPr>
              <a:t>McGraw-Hill/Irwin</a:t>
            </a:r>
            <a:endParaRPr kumimoji="0" lang="en-US"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Book Antiqua" panose="02040602050305030304" pitchFamily="18" charset="0"/>
              <a:ea typeface="ＭＳ Ｐゴシック" panose="020B0600070205080204" pitchFamily="34" charset="-128"/>
              <a:cs typeface="+mn-cs"/>
            </a:endParaRPr>
          </a:p>
        </p:txBody>
      </p:sp>
      <p:sp>
        <p:nvSpPr>
          <p:cNvPr id="6" name="Text Box 9"/>
          <p:cNvSpPr txBox="1">
            <a:spLocks noChangeArrowheads="1"/>
          </p:cNvSpPr>
          <p:nvPr userDrawn="1"/>
        </p:nvSpPr>
        <p:spPr bwMode="auto">
          <a:xfrm>
            <a:off x="3527425" y="6565900"/>
            <a:ext cx="57308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18900000" algn="ctr" rotWithShape="0">
                    <a:srgbClr val="F5BE27">
                      <a:alpha val="50000"/>
                    </a:srgb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smtClean="0">
                <a:ln>
                  <a:noFill/>
                </a:ln>
                <a:solidFill>
                  <a:srgbClr val="000000"/>
                </a:solidFill>
                <a:effectLst/>
                <a:uLnTx/>
                <a:uFillTx/>
                <a:latin typeface="Book Antiqua" panose="02040602050305030304" pitchFamily="18" charset="0"/>
                <a:ea typeface="ＭＳ Ｐゴシック" panose="020B0600070205080204" pitchFamily="34" charset="-128"/>
                <a:cs typeface="+mn-cs"/>
              </a:rPr>
              <a:t>        Copyright © 2009 by The McGraw-Hill Companies, Inc. All rights reserved.</a:t>
            </a:r>
            <a:endParaRPr kumimoji="0" lang="en-US"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Book Antiqua" panose="02040602050305030304" pitchFamily="18" charset="0"/>
              <a:ea typeface="ＭＳ Ｐゴシック" panose="020B0600070205080204" pitchFamily="34" charset="-128"/>
              <a:cs typeface="+mn-cs"/>
            </a:endParaRPr>
          </a:p>
        </p:txBody>
      </p:sp>
      <p:sp>
        <p:nvSpPr>
          <p:cNvPr id="19459" name="Rectangle 3"/>
          <p:cNvSpPr>
            <a:spLocks noGrp="1" noChangeArrowheads="1"/>
          </p:cNvSpPr>
          <p:nvPr>
            <p:ph type="ctrTitle"/>
          </p:nvPr>
        </p:nvSpPr>
        <p:spPr>
          <a:xfrm>
            <a:off x="2590800" y="2130425"/>
            <a:ext cx="6096000" cy="3584575"/>
          </a:xfrm>
          <a:noFill/>
          <a:effectLst>
            <a:outerShdw blurRad="63500" dist="38099" dir="2700000" algn="ctr" rotWithShape="0">
              <a:schemeClr val="tx1">
                <a:alpha val="74998"/>
              </a:schemeClr>
            </a:outerShdw>
          </a:effectLst>
        </p:spPr>
        <p:txBody>
          <a:bodyPr/>
          <a:lstStyle>
            <a:lvl1pPr>
              <a:defRPr sz="5400">
                <a:solidFill>
                  <a:schemeClr val="bg1"/>
                </a:solidFill>
              </a:defRPr>
            </a:lvl1pPr>
          </a:lstStyle>
          <a:p>
            <a:r>
              <a:rPr lang="en-US" smtClean="0"/>
              <a:t>Click to edit Master title style</a:t>
            </a:r>
            <a:endParaRPr lang="en-US"/>
          </a:p>
        </p:txBody>
      </p:sp>
      <p:sp>
        <p:nvSpPr>
          <p:cNvPr id="19465" name="Rectangle 9"/>
          <p:cNvSpPr>
            <a:spLocks noGrp="1" noChangeArrowheads="1"/>
          </p:cNvSpPr>
          <p:nvPr>
            <p:ph type="subTitle" idx="1"/>
          </p:nvPr>
        </p:nvSpPr>
        <p:spPr>
          <a:xfrm>
            <a:off x="4572000" y="-152400"/>
            <a:ext cx="5181600" cy="1143000"/>
          </a:xfrm>
        </p:spPr>
        <p:txBody>
          <a:bodyPr wrap="none" anchor="b"/>
          <a:lstStyle>
            <a:lvl1pPr marL="0" indent="0">
              <a:buFontTx/>
              <a:buNone/>
              <a:defRPr sz="7200"/>
            </a:lvl1pPr>
          </a:lstStyle>
          <a:p>
            <a:r>
              <a:rPr lang="en-US" smtClean="0"/>
              <a:t>Click to edit Master subtitle style</a:t>
            </a:r>
            <a:endParaRPr lang="en-US"/>
          </a:p>
        </p:txBody>
      </p:sp>
    </p:spTree>
    <p:extLst>
      <p:ext uri="{BB962C8B-B14F-4D97-AF65-F5344CB8AC3E}">
        <p14:creationId xmlns:p14="http://schemas.microsoft.com/office/powerpoint/2010/main" val="10357206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FA37061-8071-4492-9F03-58E3664B2200}"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8891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79C66F7-26C2-4B57-B128-5CF483FDCA2B}"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23183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3716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3716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D3936ED-FF40-4863-969E-8E4E36F0D890}"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2642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B5F4D9-7474-4370-B8F6-B3B21DF6D812}"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7844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CAB6927-486E-49FD-A4DE-FCF75478290A}"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6391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645825E0-121E-4521-AE68-CD77C630055E}"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265688647"/>
      </p:ext>
    </p:extLst>
  </p:cSld>
  <p:clrMapOvr>
    <a:masterClrMapping/>
  </p:clrMapOvr>
  <p:hf sldNum="0" hdr="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F6043F2-753A-4DCF-8E3B-4EEAFF8AE73E}"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654247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8792CF2-6BB3-4319-A8B6-831539A62039}"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22453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63468C7-AE36-4932-ACC0-720B1F1B77F5}"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92660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728932D-5EC7-474F-ADE5-A03C50D8C1A0}"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8899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0"/>
            <a:ext cx="20764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0"/>
            <a:ext cx="60769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B30A6D3-FB2E-400A-9A17-C06D0C11029F}"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572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ln/>
        </p:spPr>
        <p:txBody>
          <a:bodyPr/>
          <a:lstStyle>
            <a:lvl1pPr>
              <a:defRPr/>
            </a:lvl1pPr>
          </a:lstStyle>
          <a:p>
            <a:pPr>
              <a:defRPr/>
            </a:pPr>
            <a:fld id="{D27F0314-D571-49B6-BECE-1E2997BE7DB1}" type="slidenum">
              <a:rPr lang="en-US" altLang="en-US"/>
              <a:pPr>
                <a:defRPr/>
              </a:pPr>
              <a:t>‹#›</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9"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766506254"/>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a:ln/>
        </p:spPr>
        <p:txBody>
          <a:bodyPr/>
          <a:lstStyle>
            <a:lvl1pPr>
              <a:defRPr/>
            </a:lvl1pPr>
          </a:lstStyle>
          <a:p>
            <a:pPr>
              <a:defRPr/>
            </a:pPr>
            <a:fld id="{A1DCD2C8-2BAC-4D87-8376-D7FCD484C9B3}" type="slidenum">
              <a:rPr lang="en-US" altLang="en-US"/>
              <a:pPr>
                <a:defRPr/>
              </a:pPr>
              <a:t>‹#›</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5"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2265258032"/>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8D58CF9B-2C02-4C3E-A4F2-4CDF29762514}" type="slidenum">
              <a:rPr lang="en-US" altLang="en-US"/>
              <a:pPr>
                <a:defRPr/>
              </a:pPr>
              <a:t>‹#›</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4"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4031680274"/>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a:ln/>
        </p:spPr>
        <p:txBody>
          <a:bodyPr/>
          <a:lstStyle>
            <a:lvl1pPr>
              <a:defRPr/>
            </a:lvl1pPr>
          </a:lstStyle>
          <a:p>
            <a:pPr>
              <a:defRPr/>
            </a:pPr>
            <a:fld id="{D52D9487-F69C-4F41-A36D-A3A98A685973}" type="slidenum">
              <a:rPr lang="en-US" altLang="en-US"/>
              <a:pPr>
                <a:defRPr/>
              </a:pPr>
              <a:t>‹#›</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6"/>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37231034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355AD87-1166-4411-9A0B-FB59ADAED168}" type="slidenum">
              <a:rPr lang="en-US" altLang="en-US"/>
              <a:pPr>
                <a:defRPr/>
              </a:pPr>
              <a:t>‹#›</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altLang="en-US" dirty="0"/>
              <a:t>Copyright © 2015 by McGraw-Hill Education. All rights reserved.</a:t>
            </a:r>
          </a:p>
        </p:txBody>
      </p:sp>
      <p:sp>
        <p:nvSpPr>
          <p:cNvPr id="7" name="Date Placeholder 3"/>
          <p:cNvSpPr>
            <a:spLocks noGrp="1"/>
          </p:cNvSpPr>
          <p:nvPr>
            <p:ph type="dt" sz="half" idx="12"/>
          </p:nvPr>
        </p:nvSpPr>
        <p:spPr/>
        <p:txBody>
          <a:bodyPr/>
          <a:lstStyle>
            <a:lvl1pPr>
              <a:defRPr/>
            </a:lvl1pPr>
          </a:lstStyle>
          <a:p>
            <a:pPr>
              <a:defRPr/>
            </a:pPr>
            <a:r>
              <a:rPr lang="en-US" dirty="0"/>
              <a:t>McGraw-Hill/Irwin</a:t>
            </a:r>
          </a:p>
        </p:txBody>
      </p:sp>
    </p:spTree>
    <p:extLst>
      <p:ext uri="{BB962C8B-B14F-4D97-AF65-F5344CB8AC3E}">
        <p14:creationId xmlns:p14="http://schemas.microsoft.com/office/powerpoint/2010/main" val="1091783025"/>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3.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eaLnBrk="1" hangingPunct="1">
              <a:defRPr>
                <a:solidFill>
                  <a:srgbClr val="FFFFFF"/>
                </a:solidFill>
              </a:defRPr>
            </a:lvl1pPr>
          </a:lstStyle>
          <a:p>
            <a:pPr>
              <a:defRPr/>
            </a:pPr>
            <a:fld id="{F0F83DA8-EF9A-4EF6-924C-FC435F108E0D}" type="slidenum">
              <a:rPr lang="en-US" altLang="en-US"/>
              <a:pPr>
                <a:defRPr/>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2"/>
                </a:solidFill>
              </a:defRPr>
            </a:lvl1pPr>
          </a:lstStyle>
          <a:p>
            <a:pPr>
              <a:defRPr/>
            </a:pPr>
            <a:r>
              <a:rPr lang="en-US" altLang="en-US" dirty="0"/>
              <a:t>Copyright © 2015 by McGraw-Hill Education. All rights reserved.</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hangingPunct="1">
              <a:defRPr sz="1200">
                <a:solidFill>
                  <a:schemeClr val="bg2"/>
                </a:solidFill>
                <a:latin typeface="Calibri" panose="020F0502020204030204" pitchFamily="34" charset="0"/>
                <a:ea typeface="+mn-ea"/>
                <a:cs typeface="Arial" panose="020B0604020202020204" pitchFamily="34" charset="0"/>
              </a:defRPr>
            </a:lvl1pPr>
          </a:lstStyle>
          <a:p>
            <a:pPr>
              <a:defRPr/>
            </a:pPr>
            <a:r>
              <a:rPr lang="en-US" dirty="0"/>
              <a:t>McGraw-Hill/Irwin</a:t>
            </a:r>
          </a:p>
        </p:txBody>
      </p:sp>
      <p:sp>
        <p:nvSpPr>
          <p:cNvPr id="9" name="Footer Placeholder 4"/>
          <p:cNvSpPr txBox="1">
            <a:spLocks noGrp="1"/>
          </p:cNvSpPr>
          <p:nvPr userDrawn="1"/>
        </p:nvSpPr>
        <p:spPr bwMode="auto">
          <a:xfrm>
            <a:off x="50800" y="6652419"/>
            <a:ext cx="8432800" cy="25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ClrTx/>
              <a:buFontTx/>
              <a:buNone/>
            </a:pPr>
            <a:r>
              <a:rPr lang="en-US" altLang="en-US" sz="1000" b="1" i="1" dirty="0">
                <a:latin typeface="Times New Roman" panose="02020603050405020304" pitchFamily="18" charset="0"/>
              </a:rPr>
              <a:t>Copyright © 2018 McGraw-Hill Education. All rights reserved. No reproduction or distribution without the prior written consent of McGraw-Hill Education.</a:t>
            </a:r>
            <a:endParaRPr lang="en-US" altLang="en-US" sz="1800" dirty="0"/>
          </a:p>
        </p:txBody>
      </p:sp>
    </p:spTree>
  </p:cSld>
  <p:clrMap bg1="lt1" tx1="dk1" bg2="lt2" tx2="dk2" accent1="accent1" accent2="accent2" accent3="accent3" accent4="accent4" accent5="accent5" accent6="accent6" hlink="hlink" folHlink="folHlink"/>
  <p:sldLayoutIdLst>
    <p:sldLayoutId id="2147483812" r:id="rId1"/>
    <p:sldLayoutId id="214748382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p:txStyles>
    <p:titleStyle>
      <a:lvl1pPr algn="l" rtl="0" eaLnBrk="0" fontAlgn="base" hangingPunct="0">
        <a:spcBef>
          <a:spcPct val="0"/>
        </a:spcBef>
        <a:spcAft>
          <a:spcPct val="0"/>
        </a:spcAft>
        <a:defRPr sz="46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2pPr>
      <a:lvl3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3pPr>
      <a:lvl4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4pPr>
      <a:lvl5pPr algn="l" rtl="0" eaLnBrk="0" fontAlgn="base" hangingPunct="0">
        <a:spcBef>
          <a:spcPct val="0"/>
        </a:spcBef>
        <a:spcAft>
          <a:spcPct val="0"/>
        </a:spcAft>
        <a:defRPr sz="4600">
          <a:solidFill>
            <a:schemeClr val="tx2"/>
          </a:solidFill>
          <a:latin typeface="Tahoma" panose="020B0604030504040204" pitchFamily="34" charset="0"/>
          <a:ea typeface="MS PGothic" panose="020B0600070205080204" pitchFamily="34" charset="-128"/>
        </a:defRPr>
      </a:lvl5pPr>
      <a:lvl6pPr marL="457200" algn="l" rtl="0" fontAlgn="base">
        <a:spcBef>
          <a:spcPct val="0"/>
        </a:spcBef>
        <a:spcAft>
          <a:spcPct val="0"/>
        </a:spcAft>
        <a:defRPr sz="4600">
          <a:solidFill>
            <a:schemeClr val="tx2"/>
          </a:solidFill>
          <a:latin typeface="Tahoma" panose="020B0604030504040204" pitchFamily="34" charset="0"/>
        </a:defRPr>
      </a:lvl6pPr>
      <a:lvl7pPr marL="914400" algn="l" rtl="0" fontAlgn="base">
        <a:spcBef>
          <a:spcPct val="0"/>
        </a:spcBef>
        <a:spcAft>
          <a:spcPct val="0"/>
        </a:spcAft>
        <a:defRPr sz="4600">
          <a:solidFill>
            <a:schemeClr val="tx2"/>
          </a:solidFill>
          <a:latin typeface="Tahoma" panose="020B0604030504040204" pitchFamily="34" charset="0"/>
        </a:defRPr>
      </a:lvl7pPr>
      <a:lvl8pPr marL="1371600" algn="l" rtl="0" fontAlgn="base">
        <a:spcBef>
          <a:spcPct val="0"/>
        </a:spcBef>
        <a:spcAft>
          <a:spcPct val="0"/>
        </a:spcAft>
        <a:defRPr sz="4600">
          <a:solidFill>
            <a:schemeClr val="tx2"/>
          </a:solidFill>
          <a:latin typeface="Tahoma" panose="020B0604030504040204" pitchFamily="34" charset="0"/>
        </a:defRPr>
      </a:lvl8pPr>
      <a:lvl9pPr marL="1828800" algn="l" rtl="0" fontAlgn="base">
        <a:spcBef>
          <a:spcPct val="0"/>
        </a:spcBef>
        <a:spcAft>
          <a:spcPct val="0"/>
        </a:spcAft>
        <a:defRPr sz="4600">
          <a:solidFill>
            <a:schemeClr val="tx2"/>
          </a:solidFill>
          <a:latin typeface="Tahoma" panose="020B0604030504040204" pitchFamily="34"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S PGothic" panose="020B0600070205080204" pitchFamily="34" charset="-128"/>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1004888" indent="-228600" algn="l" rtl="0" eaLnBrk="0" fontAlgn="base" hangingPunct="0">
        <a:spcBef>
          <a:spcPct val="20000"/>
        </a:spcBef>
        <a:spcAft>
          <a:spcPct val="0"/>
        </a:spcAft>
        <a:buClr>
          <a:srgbClr val="9BBB59"/>
        </a:buClr>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064A2"/>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4BACC6"/>
        </a:buClr>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0"/>
          <a:ext cx="849313" cy="6858000"/>
        </p:xfrm>
        <a:graphic>
          <a:graphicData uri="http://schemas.openxmlformats.org/presentationml/2006/ole">
            <mc:AlternateContent xmlns:mc="http://schemas.openxmlformats.org/markup-compatibility/2006">
              <mc:Choice xmlns:v="urn:schemas-microsoft-com:vml" Requires="v">
                <p:oleObj spid="_x0000_s1029" name="Image" r:id="rId14" imgW="1205924" imgH="9752381" progId="Photoshop.Image.9">
                  <p:embed/>
                </p:oleObj>
              </mc:Choice>
              <mc:Fallback>
                <p:oleObj name="Image" r:id="rId14" imgW="1205924" imgH="9752381" progId="Photoshop.Image.9">
                  <p:embed/>
                  <p:pic>
                    <p:nvPicPr>
                      <p:cNvPr id="13314"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8493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Grp="1" noChangeArrowheads="1"/>
          </p:cNvSpPr>
          <p:nvPr>
            <p:ph type="title"/>
          </p:nvPr>
        </p:nvSpPr>
        <p:spPr bwMode="auto">
          <a:xfrm>
            <a:off x="838200" y="0"/>
            <a:ext cx="8305800" cy="1143000"/>
          </a:xfrm>
          <a:prstGeom prst="rect">
            <a:avLst/>
          </a:prstGeom>
          <a:solidFill>
            <a:srgbClr val="B6E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body" idx="1"/>
          </p:nvPr>
        </p:nvSpPr>
        <p:spPr bwMode="auto">
          <a:xfrm>
            <a:off x="838200" y="13716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7" name="Rectangle 5"/>
          <p:cNvSpPr>
            <a:spLocks noGrp="1" noChangeArrowheads="1"/>
          </p:cNvSpPr>
          <p:nvPr>
            <p:ph type="sldNum" sz="quarter" idx="4"/>
          </p:nvPr>
        </p:nvSpPr>
        <p:spPr bwMode="auto">
          <a:xfrm>
            <a:off x="152400" y="6534150"/>
            <a:ext cx="685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2A54D77-9967-45B3-82AB-2E3695E4F737}"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1780254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a:solidFill>
            <a:schemeClr val="tx1"/>
          </a:solidFill>
          <a:latin typeface="+mj-lt"/>
          <a:ea typeface="ＭＳ Ｐゴシック" pitchFamily="23" charset="-128"/>
          <a:cs typeface="ＭＳ Ｐゴシック" pitchFamily="23" charset="-128"/>
        </a:defRPr>
      </a:lvl1pPr>
      <a:lvl2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2pPr>
      <a:lvl3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3pPr>
      <a:lvl4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4pPr>
      <a:lvl5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5pPr>
      <a:lvl6pPr marL="457200" algn="ctr" rtl="0" eaLnBrk="1" fontAlgn="base" hangingPunct="1">
        <a:spcBef>
          <a:spcPct val="0"/>
        </a:spcBef>
        <a:spcAft>
          <a:spcPct val="0"/>
        </a:spcAft>
        <a:defRPr sz="4400">
          <a:solidFill>
            <a:schemeClr val="tx1"/>
          </a:solidFill>
          <a:latin typeface="Arial" pitchFamily="5" charset="0"/>
        </a:defRPr>
      </a:lvl6pPr>
      <a:lvl7pPr marL="914400" algn="ctr" rtl="0" eaLnBrk="1" fontAlgn="base" hangingPunct="1">
        <a:spcBef>
          <a:spcPct val="0"/>
        </a:spcBef>
        <a:spcAft>
          <a:spcPct val="0"/>
        </a:spcAft>
        <a:defRPr sz="4400">
          <a:solidFill>
            <a:schemeClr val="tx1"/>
          </a:solidFill>
          <a:latin typeface="Arial" pitchFamily="5" charset="0"/>
        </a:defRPr>
      </a:lvl7pPr>
      <a:lvl8pPr marL="1371600" algn="ctr" rtl="0" eaLnBrk="1" fontAlgn="base" hangingPunct="1">
        <a:spcBef>
          <a:spcPct val="0"/>
        </a:spcBef>
        <a:spcAft>
          <a:spcPct val="0"/>
        </a:spcAft>
        <a:defRPr sz="4400">
          <a:solidFill>
            <a:schemeClr val="tx1"/>
          </a:solidFill>
          <a:latin typeface="Arial" pitchFamily="5" charset="0"/>
        </a:defRPr>
      </a:lvl8pPr>
      <a:lvl9pPr marL="1828800" algn="ctr" rtl="0" eaLnBrk="1" fontAlgn="base" hangingPunct="1">
        <a:spcBef>
          <a:spcPct val="0"/>
        </a:spcBef>
        <a:spcAft>
          <a:spcPct val="0"/>
        </a:spcAft>
        <a:defRPr sz="4400">
          <a:solidFill>
            <a:schemeClr val="tx1"/>
          </a:solidFill>
          <a:latin typeface="Arial" pitchFamily="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3" charset="-128"/>
          <a:cs typeface="ＭＳ Ｐゴシック" pitchFamily="23"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0"/>
          <a:ext cx="849313" cy="6858000"/>
        </p:xfrm>
        <a:graphic>
          <a:graphicData uri="http://schemas.openxmlformats.org/presentationml/2006/ole">
            <mc:AlternateContent xmlns:mc="http://schemas.openxmlformats.org/markup-compatibility/2006">
              <mc:Choice xmlns:v="urn:schemas-microsoft-com:vml" Requires="v">
                <p:oleObj spid="_x0000_s2052" name="Image" r:id="rId14" imgW="1205924" imgH="9752381" progId="Photoshop.Image.9">
                  <p:embed/>
                </p:oleObj>
              </mc:Choice>
              <mc:Fallback>
                <p:oleObj name="Image" r:id="rId14" imgW="1205924" imgH="9752381" progId="Photoshop.Image.9">
                  <p:embed/>
                  <p:pic>
                    <p:nvPicPr>
                      <p:cNvPr id="13314"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8493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Grp="1" noChangeArrowheads="1"/>
          </p:cNvSpPr>
          <p:nvPr>
            <p:ph type="title"/>
          </p:nvPr>
        </p:nvSpPr>
        <p:spPr bwMode="auto">
          <a:xfrm>
            <a:off x="838200" y="0"/>
            <a:ext cx="8305800" cy="1143000"/>
          </a:xfrm>
          <a:prstGeom prst="rect">
            <a:avLst/>
          </a:prstGeom>
          <a:solidFill>
            <a:srgbClr val="B6E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body" idx="1"/>
          </p:nvPr>
        </p:nvSpPr>
        <p:spPr bwMode="auto">
          <a:xfrm>
            <a:off x="838200" y="13716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7" name="Rectangle 5"/>
          <p:cNvSpPr>
            <a:spLocks noGrp="1" noChangeArrowheads="1"/>
          </p:cNvSpPr>
          <p:nvPr>
            <p:ph type="sldNum" sz="quarter" idx="4"/>
          </p:nvPr>
        </p:nvSpPr>
        <p:spPr bwMode="auto">
          <a:xfrm>
            <a:off x="152400" y="6534150"/>
            <a:ext cx="685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2A54D77-9967-45B3-82AB-2E3695E4F737}"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0585172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a:solidFill>
            <a:schemeClr val="tx1"/>
          </a:solidFill>
          <a:latin typeface="+mj-lt"/>
          <a:ea typeface="ＭＳ Ｐゴシック" pitchFamily="23" charset="-128"/>
          <a:cs typeface="ＭＳ Ｐゴシック" pitchFamily="23" charset="-128"/>
        </a:defRPr>
      </a:lvl1pPr>
      <a:lvl2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2pPr>
      <a:lvl3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3pPr>
      <a:lvl4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4pPr>
      <a:lvl5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5pPr>
      <a:lvl6pPr marL="457200" algn="ctr" rtl="0" eaLnBrk="1" fontAlgn="base" hangingPunct="1">
        <a:spcBef>
          <a:spcPct val="0"/>
        </a:spcBef>
        <a:spcAft>
          <a:spcPct val="0"/>
        </a:spcAft>
        <a:defRPr sz="4400">
          <a:solidFill>
            <a:schemeClr val="tx1"/>
          </a:solidFill>
          <a:latin typeface="Arial" pitchFamily="5" charset="0"/>
        </a:defRPr>
      </a:lvl6pPr>
      <a:lvl7pPr marL="914400" algn="ctr" rtl="0" eaLnBrk="1" fontAlgn="base" hangingPunct="1">
        <a:spcBef>
          <a:spcPct val="0"/>
        </a:spcBef>
        <a:spcAft>
          <a:spcPct val="0"/>
        </a:spcAft>
        <a:defRPr sz="4400">
          <a:solidFill>
            <a:schemeClr val="tx1"/>
          </a:solidFill>
          <a:latin typeface="Arial" pitchFamily="5" charset="0"/>
        </a:defRPr>
      </a:lvl7pPr>
      <a:lvl8pPr marL="1371600" algn="ctr" rtl="0" eaLnBrk="1" fontAlgn="base" hangingPunct="1">
        <a:spcBef>
          <a:spcPct val="0"/>
        </a:spcBef>
        <a:spcAft>
          <a:spcPct val="0"/>
        </a:spcAft>
        <a:defRPr sz="4400">
          <a:solidFill>
            <a:schemeClr val="tx1"/>
          </a:solidFill>
          <a:latin typeface="Arial" pitchFamily="5" charset="0"/>
        </a:defRPr>
      </a:lvl8pPr>
      <a:lvl9pPr marL="1828800" algn="ctr" rtl="0" eaLnBrk="1" fontAlgn="base" hangingPunct="1">
        <a:spcBef>
          <a:spcPct val="0"/>
        </a:spcBef>
        <a:spcAft>
          <a:spcPct val="0"/>
        </a:spcAft>
        <a:defRPr sz="4400">
          <a:solidFill>
            <a:schemeClr val="tx1"/>
          </a:solidFill>
          <a:latin typeface="Arial" pitchFamily="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3" charset="-128"/>
          <a:cs typeface="ＭＳ Ｐゴシック" pitchFamily="23"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0"/>
          <a:ext cx="849313" cy="6858000"/>
        </p:xfrm>
        <a:graphic>
          <a:graphicData uri="http://schemas.openxmlformats.org/presentationml/2006/ole">
            <mc:AlternateContent xmlns:mc="http://schemas.openxmlformats.org/markup-compatibility/2006">
              <mc:Choice xmlns:v="urn:schemas-microsoft-com:vml" Requires="v">
                <p:oleObj spid="_x0000_s3074" name="Image" r:id="rId14" imgW="1205924" imgH="9752381" progId="Photoshop.Image.9">
                  <p:embed/>
                </p:oleObj>
              </mc:Choice>
              <mc:Fallback>
                <p:oleObj name="Image" r:id="rId14" imgW="1205924" imgH="9752381" progId="Photoshop.Image.9">
                  <p:embed/>
                  <p:pic>
                    <p:nvPicPr>
                      <p:cNvPr id="13314"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8493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Grp="1" noChangeArrowheads="1"/>
          </p:cNvSpPr>
          <p:nvPr>
            <p:ph type="title"/>
          </p:nvPr>
        </p:nvSpPr>
        <p:spPr bwMode="auto">
          <a:xfrm>
            <a:off x="838200" y="0"/>
            <a:ext cx="8305800" cy="1143000"/>
          </a:xfrm>
          <a:prstGeom prst="rect">
            <a:avLst/>
          </a:prstGeom>
          <a:solidFill>
            <a:srgbClr val="B6E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body" idx="1"/>
          </p:nvPr>
        </p:nvSpPr>
        <p:spPr bwMode="auto">
          <a:xfrm>
            <a:off x="838200" y="1371600"/>
            <a:ext cx="815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7" name="Rectangle 5"/>
          <p:cNvSpPr>
            <a:spLocks noGrp="1" noChangeArrowheads="1"/>
          </p:cNvSpPr>
          <p:nvPr>
            <p:ph type="sldNum" sz="quarter" idx="4"/>
          </p:nvPr>
        </p:nvSpPr>
        <p:spPr bwMode="auto">
          <a:xfrm>
            <a:off x="152400" y="6534150"/>
            <a:ext cx="685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01F906D-6BE1-4925-83C7-DB455BFCEF77}" type="slidenum">
              <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6428623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a:solidFill>
            <a:schemeClr val="tx1"/>
          </a:solidFill>
          <a:latin typeface="+mj-lt"/>
          <a:ea typeface="ＭＳ Ｐゴシック" pitchFamily="23" charset="-128"/>
          <a:cs typeface="ＭＳ Ｐゴシック" pitchFamily="23" charset="-128"/>
        </a:defRPr>
      </a:lvl1pPr>
      <a:lvl2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2pPr>
      <a:lvl3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3pPr>
      <a:lvl4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4pPr>
      <a:lvl5pPr algn="ctr" rtl="0" eaLnBrk="0" fontAlgn="base" hangingPunct="0">
        <a:spcBef>
          <a:spcPct val="0"/>
        </a:spcBef>
        <a:spcAft>
          <a:spcPct val="0"/>
        </a:spcAft>
        <a:defRPr sz="4400">
          <a:solidFill>
            <a:schemeClr val="tx1"/>
          </a:solidFill>
          <a:latin typeface="Arial" pitchFamily="5" charset="0"/>
          <a:ea typeface="ＭＳ Ｐゴシック" pitchFamily="23" charset="-128"/>
          <a:cs typeface="ＭＳ Ｐゴシック" pitchFamily="23" charset="-128"/>
        </a:defRPr>
      </a:lvl5pPr>
      <a:lvl6pPr marL="457200" algn="ctr" rtl="0" eaLnBrk="1" fontAlgn="base" hangingPunct="1">
        <a:spcBef>
          <a:spcPct val="0"/>
        </a:spcBef>
        <a:spcAft>
          <a:spcPct val="0"/>
        </a:spcAft>
        <a:defRPr sz="4400">
          <a:solidFill>
            <a:schemeClr val="tx1"/>
          </a:solidFill>
          <a:latin typeface="Arial" pitchFamily="5" charset="0"/>
        </a:defRPr>
      </a:lvl6pPr>
      <a:lvl7pPr marL="914400" algn="ctr" rtl="0" eaLnBrk="1" fontAlgn="base" hangingPunct="1">
        <a:spcBef>
          <a:spcPct val="0"/>
        </a:spcBef>
        <a:spcAft>
          <a:spcPct val="0"/>
        </a:spcAft>
        <a:defRPr sz="4400">
          <a:solidFill>
            <a:schemeClr val="tx1"/>
          </a:solidFill>
          <a:latin typeface="Arial" pitchFamily="5" charset="0"/>
        </a:defRPr>
      </a:lvl7pPr>
      <a:lvl8pPr marL="1371600" algn="ctr" rtl="0" eaLnBrk="1" fontAlgn="base" hangingPunct="1">
        <a:spcBef>
          <a:spcPct val="0"/>
        </a:spcBef>
        <a:spcAft>
          <a:spcPct val="0"/>
        </a:spcAft>
        <a:defRPr sz="4400">
          <a:solidFill>
            <a:schemeClr val="tx1"/>
          </a:solidFill>
          <a:latin typeface="Arial" pitchFamily="5" charset="0"/>
        </a:defRPr>
      </a:lvl8pPr>
      <a:lvl9pPr marL="1828800" algn="ctr" rtl="0" eaLnBrk="1" fontAlgn="base" hangingPunct="1">
        <a:spcBef>
          <a:spcPct val="0"/>
        </a:spcBef>
        <a:spcAft>
          <a:spcPct val="0"/>
        </a:spcAft>
        <a:defRPr sz="4400">
          <a:solidFill>
            <a:schemeClr val="tx1"/>
          </a:solidFill>
          <a:latin typeface="Arial" pitchFamily="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3" charset="-128"/>
          <a:cs typeface="ＭＳ Ｐゴシック" pitchFamily="23"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fontAlgn="auto" hangingPunct="1">
              <a:spcAft>
                <a:spcPts val="0"/>
              </a:spcAft>
              <a:defRPr/>
            </a:pPr>
            <a:r>
              <a:rPr lang="en-US" altLang="en-US" dirty="0">
                <a:ea typeface="+mj-ea"/>
              </a:rPr>
              <a:t>Chapter </a:t>
            </a:r>
            <a:r>
              <a:rPr lang="en-US" altLang="en-US" dirty="0" smtClean="0">
                <a:ea typeface="+mj-ea"/>
              </a:rPr>
              <a:t>11</a:t>
            </a:r>
            <a:endParaRPr lang="en-US" altLang="en-US" dirty="0">
              <a:ea typeface="+mj-ea"/>
            </a:endParaRPr>
          </a:p>
        </p:txBody>
      </p:sp>
      <p:sp>
        <p:nvSpPr>
          <p:cNvPr id="4099" name="Subtitle 2"/>
          <p:cNvSpPr>
            <a:spLocks noGrp="1"/>
          </p:cNvSpPr>
          <p:nvPr>
            <p:ph type="subTitle" idx="1"/>
          </p:nvPr>
        </p:nvSpPr>
        <p:spPr/>
        <p:txBody>
          <a:bodyPr rtlCol="0"/>
          <a:lstStyle/>
          <a:p>
            <a:pPr eaLnBrk="1" fontAlgn="auto" hangingPunct="1">
              <a:spcAft>
                <a:spcPts val="0"/>
              </a:spcAft>
              <a:defRPr/>
            </a:pPr>
            <a:r>
              <a:rPr lang="en-US" altLang="en-US" sz="3200" dirty="0">
                <a:latin typeface="+mj-lt"/>
                <a:ea typeface="+mn-ea"/>
              </a:rPr>
              <a:t>Pure Monopoly</a:t>
            </a:r>
          </a:p>
        </p:txBody>
      </p:sp>
      <p:pic>
        <p:nvPicPr>
          <p:cNvPr id="4" name="Picture 3"/>
          <p:cNvPicPr>
            <a:picLocks noChangeAspect="1"/>
          </p:cNvPicPr>
          <p:nvPr/>
        </p:nvPicPr>
        <p:blipFill>
          <a:blip r:embed="rId3"/>
          <a:stretch>
            <a:fillRect/>
          </a:stretch>
        </p:blipFill>
        <p:spPr>
          <a:xfrm>
            <a:off x="5105400" y="241278"/>
            <a:ext cx="3098800" cy="396222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4124325" y="1717675"/>
            <a:ext cx="4518025" cy="4143375"/>
            <a:chOff x="2598" y="1082"/>
            <a:chExt cx="2846" cy="2610"/>
          </a:xfrm>
        </p:grpSpPr>
        <p:sp>
          <p:nvSpPr>
            <p:cNvPr id="33818" name="Rectangle 3"/>
            <p:cNvSpPr>
              <a:spLocks noChangeArrowheads="1"/>
            </p:cNvSpPr>
            <p:nvPr/>
          </p:nvSpPr>
          <p:spPr bwMode="auto">
            <a:xfrm>
              <a:off x="2922" y="1082"/>
              <a:ext cx="2522" cy="2444"/>
            </a:xfrm>
            <a:prstGeom prst="rect">
              <a:avLst/>
            </a:prstGeom>
            <a:solidFill>
              <a:srgbClr val="CC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19" name="Freeform 4"/>
            <p:cNvSpPr>
              <a:spLocks/>
            </p:cNvSpPr>
            <p:nvPr/>
          </p:nvSpPr>
          <p:spPr bwMode="auto">
            <a:xfrm rot="-5400000">
              <a:off x="4149" y="2119"/>
              <a:ext cx="66" cy="2512"/>
            </a:xfrm>
            <a:custGeom>
              <a:avLst/>
              <a:gdLst>
                <a:gd name="T0" fmla="*/ 3 w 175"/>
                <a:gd name="T1" fmla="*/ 0 h 2271"/>
                <a:gd name="T2" fmla="*/ 24 w 175"/>
                <a:gd name="T3" fmla="*/ 175 h 2271"/>
                <a:gd name="T4" fmla="*/ 3 w 175"/>
                <a:gd name="T5" fmla="*/ 394 h 2271"/>
                <a:gd name="T6" fmla="*/ 24 w 175"/>
                <a:gd name="T7" fmla="*/ 619 h 2271"/>
                <a:gd name="T8" fmla="*/ 1 w 175"/>
                <a:gd name="T9" fmla="*/ 789 h 2271"/>
                <a:gd name="T10" fmla="*/ 25 w 175"/>
                <a:gd name="T11" fmla="*/ 989 h 2271"/>
                <a:gd name="T12" fmla="*/ 2 w 175"/>
                <a:gd name="T13" fmla="*/ 1202 h 2271"/>
                <a:gd name="T14" fmla="*/ 23 w 175"/>
                <a:gd name="T15" fmla="*/ 1434 h 2271"/>
                <a:gd name="T16" fmla="*/ 1 w 175"/>
                <a:gd name="T17" fmla="*/ 1616 h 2271"/>
                <a:gd name="T18" fmla="*/ 22 w 175"/>
                <a:gd name="T19" fmla="*/ 1800 h 2271"/>
                <a:gd name="T20" fmla="*/ 4 w 175"/>
                <a:gd name="T21" fmla="*/ 2015 h 2271"/>
                <a:gd name="T22" fmla="*/ 25 w 175"/>
                <a:gd name="T23" fmla="*/ 2190 h 2271"/>
                <a:gd name="T24" fmla="*/ 2 w 175"/>
                <a:gd name="T25" fmla="*/ 2397 h 2271"/>
                <a:gd name="T26" fmla="*/ 25 w 175"/>
                <a:gd name="T27" fmla="*/ 2579 h 2271"/>
                <a:gd name="T28" fmla="*/ 0 w 175"/>
                <a:gd name="T29" fmla="*/ 2779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7620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3820" name="Group 5"/>
            <p:cNvGrpSpPr>
              <a:grpSpLocks/>
            </p:cNvGrpSpPr>
            <p:nvPr/>
          </p:nvGrpSpPr>
          <p:grpSpPr bwMode="auto">
            <a:xfrm>
              <a:off x="2736" y="3496"/>
              <a:ext cx="2432" cy="196"/>
              <a:chOff x="2736" y="3496"/>
              <a:chExt cx="2432" cy="196"/>
            </a:xfrm>
          </p:grpSpPr>
          <p:sp>
            <p:nvSpPr>
              <p:cNvPr id="33829" name="Text Box 6"/>
              <p:cNvSpPr txBox="1">
                <a:spLocks noChangeArrowheads="1"/>
              </p:cNvSpPr>
              <p:nvPr/>
            </p:nvSpPr>
            <p:spPr bwMode="auto">
              <a:xfrm>
                <a:off x="2736" y="35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0</a:t>
                </a:r>
              </a:p>
            </p:txBody>
          </p:sp>
          <p:sp>
            <p:nvSpPr>
              <p:cNvPr id="33830" name="Text Box 7"/>
              <p:cNvSpPr txBox="1">
                <a:spLocks noChangeArrowheads="1"/>
              </p:cNvSpPr>
              <p:nvPr/>
            </p:nvSpPr>
            <p:spPr bwMode="auto">
              <a:xfrm>
                <a:off x="3180"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a:t>
                </a:r>
              </a:p>
            </p:txBody>
          </p:sp>
          <p:sp>
            <p:nvSpPr>
              <p:cNvPr id="33831" name="Text Box 8"/>
              <p:cNvSpPr txBox="1">
                <a:spLocks noChangeArrowheads="1"/>
              </p:cNvSpPr>
              <p:nvPr/>
            </p:nvSpPr>
            <p:spPr bwMode="auto">
              <a:xfrm>
                <a:off x="3542"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2</a:t>
                </a:r>
              </a:p>
            </p:txBody>
          </p:sp>
          <p:sp>
            <p:nvSpPr>
              <p:cNvPr id="33832" name="Text Box 9"/>
              <p:cNvSpPr txBox="1">
                <a:spLocks noChangeArrowheads="1"/>
              </p:cNvSpPr>
              <p:nvPr/>
            </p:nvSpPr>
            <p:spPr bwMode="auto">
              <a:xfrm>
                <a:off x="3918"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3</a:t>
                </a:r>
              </a:p>
            </p:txBody>
          </p:sp>
          <p:sp>
            <p:nvSpPr>
              <p:cNvPr id="33833" name="Text Box 10"/>
              <p:cNvSpPr txBox="1">
                <a:spLocks noChangeArrowheads="1"/>
              </p:cNvSpPr>
              <p:nvPr/>
            </p:nvSpPr>
            <p:spPr bwMode="auto">
              <a:xfrm>
                <a:off x="4280"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4</a:t>
                </a:r>
              </a:p>
            </p:txBody>
          </p:sp>
          <p:sp>
            <p:nvSpPr>
              <p:cNvPr id="33834" name="Text Box 11"/>
              <p:cNvSpPr txBox="1">
                <a:spLocks noChangeArrowheads="1"/>
              </p:cNvSpPr>
              <p:nvPr/>
            </p:nvSpPr>
            <p:spPr bwMode="auto">
              <a:xfrm>
                <a:off x="4635"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5</a:t>
                </a:r>
              </a:p>
            </p:txBody>
          </p:sp>
          <p:sp>
            <p:nvSpPr>
              <p:cNvPr id="33835" name="Text Box 12"/>
              <p:cNvSpPr txBox="1">
                <a:spLocks noChangeArrowheads="1"/>
              </p:cNvSpPr>
              <p:nvPr/>
            </p:nvSpPr>
            <p:spPr bwMode="auto">
              <a:xfrm>
                <a:off x="4990"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6</a:t>
                </a:r>
              </a:p>
            </p:txBody>
          </p:sp>
        </p:grpSp>
        <p:grpSp>
          <p:nvGrpSpPr>
            <p:cNvPr id="33821" name="Group 13"/>
            <p:cNvGrpSpPr>
              <a:grpSpLocks/>
            </p:cNvGrpSpPr>
            <p:nvPr/>
          </p:nvGrpSpPr>
          <p:grpSpPr bwMode="auto">
            <a:xfrm>
              <a:off x="2598" y="1439"/>
              <a:ext cx="364" cy="1470"/>
              <a:chOff x="2598" y="1439"/>
              <a:chExt cx="364" cy="1470"/>
            </a:xfrm>
          </p:grpSpPr>
          <p:sp>
            <p:nvSpPr>
              <p:cNvPr id="33822" name="Text Box 14"/>
              <p:cNvSpPr txBox="1">
                <a:spLocks noChangeArrowheads="1"/>
              </p:cNvSpPr>
              <p:nvPr/>
            </p:nvSpPr>
            <p:spPr bwMode="auto">
              <a:xfrm>
                <a:off x="2598" y="1439"/>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$142</a:t>
                </a:r>
              </a:p>
            </p:txBody>
          </p:sp>
          <p:sp>
            <p:nvSpPr>
              <p:cNvPr id="33823" name="Text Box 15"/>
              <p:cNvSpPr txBox="1">
                <a:spLocks noChangeArrowheads="1"/>
              </p:cNvSpPr>
              <p:nvPr/>
            </p:nvSpPr>
            <p:spPr bwMode="auto">
              <a:xfrm>
                <a:off x="2660" y="1647"/>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132</a:t>
                </a:r>
              </a:p>
            </p:txBody>
          </p:sp>
          <p:sp>
            <p:nvSpPr>
              <p:cNvPr id="33824" name="Text Box 16"/>
              <p:cNvSpPr txBox="1">
                <a:spLocks noChangeArrowheads="1"/>
              </p:cNvSpPr>
              <p:nvPr/>
            </p:nvSpPr>
            <p:spPr bwMode="auto">
              <a:xfrm>
                <a:off x="2660" y="1850"/>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122</a:t>
                </a:r>
              </a:p>
            </p:txBody>
          </p:sp>
          <p:sp>
            <p:nvSpPr>
              <p:cNvPr id="33825" name="Text Box 17"/>
              <p:cNvSpPr txBox="1">
                <a:spLocks noChangeArrowheads="1"/>
              </p:cNvSpPr>
              <p:nvPr/>
            </p:nvSpPr>
            <p:spPr bwMode="auto">
              <a:xfrm>
                <a:off x="2660" y="2072"/>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112</a:t>
                </a:r>
              </a:p>
            </p:txBody>
          </p:sp>
          <p:sp>
            <p:nvSpPr>
              <p:cNvPr id="33826" name="Text Box 18"/>
              <p:cNvSpPr txBox="1">
                <a:spLocks noChangeArrowheads="1"/>
              </p:cNvSpPr>
              <p:nvPr/>
            </p:nvSpPr>
            <p:spPr bwMode="auto">
              <a:xfrm>
                <a:off x="2660" y="2287"/>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102</a:t>
                </a:r>
              </a:p>
            </p:txBody>
          </p:sp>
          <p:sp>
            <p:nvSpPr>
              <p:cNvPr id="33827" name="Text Box 19"/>
              <p:cNvSpPr txBox="1">
                <a:spLocks noChangeArrowheads="1"/>
              </p:cNvSpPr>
              <p:nvPr/>
            </p:nvSpPr>
            <p:spPr bwMode="auto">
              <a:xfrm>
                <a:off x="2722" y="2509"/>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92</a:t>
                </a:r>
              </a:p>
            </p:txBody>
          </p:sp>
          <p:sp>
            <p:nvSpPr>
              <p:cNvPr id="33828" name="Text Box 20"/>
              <p:cNvSpPr txBox="1">
                <a:spLocks noChangeArrowheads="1"/>
              </p:cNvSpPr>
              <p:nvPr/>
            </p:nvSpPr>
            <p:spPr bwMode="auto">
              <a:xfrm>
                <a:off x="2722" y="271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82</a:t>
                </a:r>
              </a:p>
            </p:txBody>
          </p:sp>
        </p:grpSp>
      </p:grpSp>
      <p:sp>
        <p:nvSpPr>
          <p:cNvPr id="33795" name="Rectangle 21"/>
          <p:cNvSpPr>
            <a:spLocks noChangeArrowheads="1"/>
          </p:cNvSpPr>
          <p:nvPr/>
        </p:nvSpPr>
        <p:spPr bwMode="auto">
          <a:xfrm>
            <a:off x="6356350" y="2778125"/>
            <a:ext cx="584200" cy="2817813"/>
          </a:xfrm>
          <a:prstGeom prst="rect">
            <a:avLst/>
          </a:prstGeom>
          <a:solidFill>
            <a:srgbClr val="3366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798" name="Line 24"/>
          <p:cNvSpPr>
            <a:spLocks noChangeShapeType="1"/>
          </p:cNvSpPr>
          <p:nvPr/>
        </p:nvSpPr>
        <p:spPr bwMode="auto">
          <a:xfrm>
            <a:off x="5367338" y="1851025"/>
            <a:ext cx="3122612" cy="1817688"/>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799" name="Rectangle 25"/>
          <p:cNvSpPr>
            <a:spLocks noChangeArrowheads="1"/>
          </p:cNvSpPr>
          <p:nvPr/>
        </p:nvSpPr>
        <p:spPr bwMode="auto">
          <a:xfrm>
            <a:off x="4638675" y="2438400"/>
            <a:ext cx="1728788" cy="33813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00" name="Line 26"/>
          <p:cNvSpPr>
            <a:spLocks noChangeShapeType="1"/>
          </p:cNvSpPr>
          <p:nvPr/>
        </p:nvSpPr>
        <p:spPr bwMode="auto">
          <a:xfrm flipH="1">
            <a:off x="4637088" y="2449513"/>
            <a:ext cx="1720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01" name="Line 27"/>
          <p:cNvSpPr>
            <a:spLocks noChangeShapeType="1"/>
          </p:cNvSpPr>
          <p:nvPr/>
        </p:nvSpPr>
        <p:spPr bwMode="auto">
          <a:xfrm flipH="1">
            <a:off x="4637088" y="2779713"/>
            <a:ext cx="2298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02" name="Line 28"/>
          <p:cNvSpPr>
            <a:spLocks noChangeShapeType="1"/>
          </p:cNvSpPr>
          <p:nvPr/>
        </p:nvSpPr>
        <p:spPr bwMode="auto">
          <a:xfrm>
            <a:off x="6356350" y="2435225"/>
            <a:ext cx="0" cy="3168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03" name="Line 29"/>
          <p:cNvSpPr>
            <a:spLocks noChangeShapeType="1"/>
          </p:cNvSpPr>
          <p:nvPr/>
        </p:nvSpPr>
        <p:spPr bwMode="auto">
          <a:xfrm>
            <a:off x="6953250" y="2751138"/>
            <a:ext cx="0" cy="28527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04" name="Oval 30"/>
          <p:cNvSpPr>
            <a:spLocks noChangeArrowheads="1"/>
          </p:cNvSpPr>
          <p:nvPr/>
        </p:nvSpPr>
        <p:spPr bwMode="auto">
          <a:xfrm>
            <a:off x="6300788" y="2368550"/>
            <a:ext cx="119062" cy="119063"/>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05" name="Oval 31"/>
          <p:cNvSpPr>
            <a:spLocks noChangeArrowheads="1"/>
          </p:cNvSpPr>
          <p:nvPr/>
        </p:nvSpPr>
        <p:spPr bwMode="auto">
          <a:xfrm>
            <a:off x="6897688" y="2709863"/>
            <a:ext cx="119062" cy="119062"/>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06" name="Text Box 32"/>
          <p:cNvSpPr txBox="1">
            <a:spLocks noChangeArrowheads="1"/>
          </p:cNvSpPr>
          <p:nvPr/>
        </p:nvSpPr>
        <p:spPr bwMode="auto">
          <a:xfrm>
            <a:off x="8269288" y="32512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D</a:t>
            </a:r>
          </a:p>
        </p:txBody>
      </p:sp>
      <p:sp>
        <p:nvSpPr>
          <p:cNvPr id="28705" name="Text Box 33"/>
          <p:cNvSpPr txBox="1">
            <a:spLocks noChangeArrowheads="1"/>
          </p:cNvSpPr>
          <p:nvPr/>
        </p:nvSpPr>
        <p:spPr bwMode="auto">
          <a:xfrm>
            <a:off x="1073150" y="1554163"/>
            <a:ext cx="2795588"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A monopolist is</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	selling 3 units at</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	$142</a:t>
            </a:r>
          </a:p>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To sell 4, price must</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	be lowered to $132</a:t>
            </a:r>
          </a:p>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All customers </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	must pay the same</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	price</a:t>
            </a:r>
          </a:p>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TR increases $132 </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5F5F5F"/>
                </a:solidFill>
                <a:effectLst/>
                <a:uLnTx/>
                <a:uFillTx/>
                <a:latin typeface="Arial" panose="020B0604020202020204" pitchFamily="34" charset="0"/>
                <a:ea typeface="ＭＳ Ｐゴシック" panose="020B0600070205080204" pitchFamily="34" charset="-128"/>
                <a:cs typeface="+mn-cs"/>
              </a:rPr>
              <a:t>	minus $30 (3x$10)</a:t>
            </a:r>
          </a:p>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$102 becomes a </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point on the MR </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curve</a:t>
            </a:r>
          </a:p>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Try other prices to</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determine other </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MR points</a:t>
            </a:r>
          </a:p>
        </p:txBody>
      </p:sp>
      <p:sp>
        <p:nvSpPr>
          <p:cNvPr id="33808" name="Text Box 35"/>
          <p:cNvSpPr txBox="1">
            <a:spLocks noChangeArrowheads="1"/>
          </p:cNvSpPr>
          <p:nvPr/>
        </p:nvSpPr>
        <p:spPr bwMode="auto">
          <a:xfrm>
            <a:off x="7126288" y="3825875"/>
            <a:ext cx="132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Gain = $132</a:t>
            </a:r>
          </a:p>
        </p:txBody>
      </p:sp>
      <p:sp>
        <p:nvSpPr>
          <p:cNvPr id="33809" name="Line 36"/>
          <p:cNvSpPr>
            <a:spLocks noChangeShapeType="1"/>
          </p:cNvSpPr>
          <p:nvPr/>
        </p:nvSpPr>
        <p:spPr bwMode="auto">
          <a:xfrm flipH="1">
            <a:off x="6705600" y="4148138"/>
            <a:ext cx="827088" cy="1730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3810" name="Text Box 37"/>
          <p:cNvSpPr txBox="1">
            <a:spLocks noChangeArrowheads="1"/>
          </p:cNvSpPr>
          <p:nvPr/>
        </p:nvSpPr>
        <p:spPr bwMode="auto">
          <a:xfrm>
            <a:off x="4822825" y="3200400"/>
            <a:ext cx="1228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Loss = $30</a:t>
            </a:r>
          </a:p>
        </p:txBody>
      </p:sp>
      <p:sp>
        <p:nvSpPr>
          <p:cNvPr id="33811" name="Line 38"/>
          <p:cNvSpPr>
            <a:spLocks noChangeShapeType="1"/>
          </p:cNvSpPr>
          <p:nvPr/>
        </p:nvSpPr>
        <p:spPr bwMode="auto">
          <a:xfrm flipH="1" flipV="1">
            <a:off x="5291138" y="2568575"/>
            <a:ext cx="195262" cy="6318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714" name="Line 42"/>
          <p:cNvSpPr>
            <a:spLocks noChangeShapeType="1"/>
          </p:cNvSpPr>
          <p:nvPr/>
        </p:nvSpPr>
        <p:spPr bwMode="auto">
          <a:xfrm>
            <a:off x="5694363" y="2276475"/>
            <a:ext cx="2273300" cy="276383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706" name="Oval 34"/>
          <p:cNvSpPr>
            <a:spLocks noChangeArrowheads="1"/>
          </p:cNvSpPr>
          <p:nvPr/>
        </p:nvSpPr>
        <p:spPr bwMode="auto">
          <a:xfrm>
            <a:off x="6883400" y="3729038"/>
            <a:ext cx="119063" cy="119062"/>
          </a:xfrm>
          <a:prstGeom prst="ellipse">
            <a:avLst/>
          </a:prstGeom>
          <a:solidFill>
            <a:srgbClr val="FFFF00"/>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711" name="Oval 39"/>
          <p:cNvSpPr>
            <a:spLocks noChangeArrowheads="1"/>
          </p:cNvSpPr>
          <p:nvPr/>
        </p:nvSpPr>
        <p:spPr bwMode="auto">
          <a:xfrm>
            <a:off x="7435850" y="4403725"/>
            <a:ext cx="119063" cy="119063"/>
          </a:xfrm>
          <a:prstGeom prst="ellipse">
            <a:avLst/>
          </a:prstGeom>
          <a:solidFill>
            <a:srgbClr val="FFFF00"/>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712" name="Oval 40"/>
          <p:cNvSpPr>
            <a:spLocks noChangeArrowheads="1"/>
          </p:cNvSpPr>
          <p:nvPr/>
        </p:nvSpPr>
        <p:spPr bwMode="auto">
          <a:xfrm>
            <a:off x="6299200" y="3033713"/>
            <a:ext cx="119063" cy="119062"/>
          </a:xfrm>
          <a:prstGeom prst="ellipse">
            <a:avLst/>
          </a:prstGeom>
          <a:solidFill>
            <a:srgbClr val="FFFF00"/>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715" name="Text Box 43"/>
          <p:cNvSpPr txBox="1">
            <a:spLocks noChangeArrowheads="1"/>
          </p:cNvSpPr>
          <p:nvPr/>
        </p:nvSpPr>
        <p:spPr bwMode="auto">
          <a:xfrm>
            <a:off x="3106738" y="5932488"/>
            <a:ext cx="5797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2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The Constructed Marginal Revenue Curve</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2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Must Always Be Less Than the Price</a:t>
            </a:r>
          </a:p>
        </p:txBody>
      </p:sp>
      <p:sp>
        <p:nvSpPr>
          <p:cNvPr id="28716" name="Text Box 44"/>
          <p:cNvSpPr txBox="1">
            <a:spLocks noChangeArrowheads="1"/>
          </p:cNvSpPr>
          <p:nvPr/>
        </p:nvSpPr>
        <p:spPr bwMode="auto">
          <a:xfrm>
            <a:off x="7939088" y="4854575"/>
            <a:ext cx="500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MR</a:t>
            </a:r>
          </a:p>
        </p:txBody>
      </p:sp>
      <p:sp>
        <p:nvSpPr>
          <p:cNvPr id="18434" name="Rectangle 2"/>
          <p:cNvSpPr>
            <a:spLocks noChangeArrowheads="1"/>
          </p:cNvSpPr>
          <p:nvPr/>
        </p:nvSpPr>
        <p:spPr bwMode="auto">
          <a:xfrm>
            <a:off x="833438" y="0"/>
            <a:ext cx="8310562" cy="1155700"/>
          </a:xfrm>
          <a:prstGeom prst="rect">
            <a:avLst/>
          </a:prstGeom>
          <a:solidFill>
            <a:srgbClr val="B6E0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Arial" panose="020B0604020202020204" pitchFamily="34" charset="0"/>
                <a:ea typeface="ＭＳ Ｐゴシック" panose="020B0600070205080204" pitchFamily="34" charset="-128"/>
              </a:defRPr>
            </a:lvl1pPr>
            <a:lvl2pPr algn="ctr" eaLnBrk="0" hangingPunct="0">
              <a:defRPr sz="4400">
                <a:solidFill>
                  <a:schemeClr val="tx1"/>
                </a:solidFill>
                <a:latin typeface="Arial" panose="020B0604020202020204" pitchFamily="34" charset="0"/>
                <a:ea typeface="ＭＳ Ｐゴシック" panose="020B0600070205080204" pitchFamily="34" charset="-128"/>
              </a:defRPr>
            </a:lvl2pPr>
            <a:lvl3pPr algn="ctr" eaLnBrk="0" hangingPunct="0">
              <a:defRPr sz="4400">
                <a:solidFill>
                  <a:schemeClr val="tx1"/>
                </a:solidFill>
                <a:latin typeface="Arial" panose="020B0604020202020204" pitchFamily="34" charset="0"/>
                <a:ea typeface="ＭＳ Ｐゴシック" panose="020B0600070205080204" pitchFamily="34" charset="-128"/>
              </a:defRPr>
            </a:lvl3pPr>
            <a:lvl4pPr algn="ctr" eaLnBrk="0" hangingPunct="0">
              <a:defRPr sz="4400">
                <a:solidFill>
                  <a:schemeClr val="tx1"/>
                </a:solidFill>
                <a:latin typeface="Arial" panose="020B0604020202020204" pitchFamily="34" charset="0"/>
                <a:ea typeface="ＭＳ Ｐゴシック" panose="020B0600070205080204" pitchFamily="34" charset="-128"/>
              </a:defRPr>
            </a:lvl4pPr>
            <a:lvl5pPr algn="ctr" eaLnBrk="0" hangingPunct="0">
              <a:defRPr sz="4400">
                <a:solidFill>
                  <a:schemeClr val="tx1"/>
                </a:solidFill>
                <a:latin typeface="Arial" panose="020B0604020202020204" pitchFamily="34" charset="0"/>
                <a:ea typeface="ＭＳ Ｐゴシック" panose="020B0600070205080204" pitchFamily="34" charset="-128"/>
              </a:defRPr>
            </a:lvl5pPr>
            <a:lvl6pPr marL="457200" algn="ctr"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914400" algn="ctr"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1371600" algn="ctr"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1828800" algn="ctr"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Price and Marginal Revenue</a:t>
            </a:r>
          </a:p>
        </p:txBody>
      </p:sp>
      <p:sp>
        <p:nvSpPr>
          <p:cNvPr id="18437" name="Text Box 5"/>
          <p:cNvSpPr txBox="1">
            <a:spLocks noChangeArrowheads="1"/>
          </p:cNvSpPr>
          <p:nvPr/>
        </p:nvSpPr>
        <p:spPr bwMode="auto">
          <a:xfrm>
            <a:off x="903288" y="1111250"/>
            <a:ext cx="63277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Marginal revenue is less than price</a:t>
            </a:r>
          </a:p>
        </p:txBody>
      </p:sp>
      <p:sp>
        <p:nvSpPr>
          <p:cNvPr id="33838" name="Rectangle 46"/>
          <p:cNvSpPr>
            <a:spLocks noChangeArrowheads="1"/>
          </p:cNvSpPr>
          <p:nvPr/>
        </p:nvSpPr>
        <p:spPr bwMode="auto">
          <a:xfrm>
            <a:off x="67818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a:t>
            </a:r>
            <a:fld id="{2F1F3303-C26C-4CB2-9F35-9753323E38B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13372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up)">
                                      <p:cBhvr>
                                        <p:cTn id="7" dur="500"/>
                                        <p:tgtEl>
                                          <p:spTgt spid="184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7"/>
                                        </p:tgtEl>
                                        <p:attrNameLst>
                                          <p:attrName>style.visibility</p:attrName>
                                        </p:attrNameLst>
                                      </p:cBhvr>
                                      <p:to>
                                        <p:strVal val="visible"/>
                                      </p:to>
                                    </p:set>
                                    <p:animEffect transition="in" filter="wipe(left)">
                                      <p:cBhvr>
                                        <p:cTn id="11" dur="1000"/>
                                        <p:tgtEl>
                                          <p:spTgt spid="18437"/>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28705">
                                            <p:txEl>
                                              <p:pRg st="10" end="10"/>
                                            </p:txEl>
                                          </p:spTgt>
                                        </p:tgtEl>
                                        <p:attrNameLst>
                                          <p:attrName>style.visibility</p:attrName>
                                        </p:attrNameLst>
                                      </p:cBhvr>
                                      <p:to>
                                        <p:strVal val="visible"/>
                                      </p:to>
                                    </p:set>
                                    <p:animEffect transition="in" filter="wipe(left)">
                                      <p:cBhvr>
                                        <p:cTn id="15" dur="1000"/>
                                        <p:tgtEl>
                                          <p:spTgt spid="28705">
                                            <p:txEl>
                                              <p:pRg st="10" end="10"/>
                                            </p:txEl>
                                          </p:spTgt>
                                        </p:tgtEl>
                                      </p:cBhvr>
                                    </p:animEffect>
                                  </p:childTnLst>
                                </p:cTn>
                              </p:par>
                              <p:par>
                                <p:cTn id="16" presetID="3" presetClass="emph" presetSubtype="1" nodeType="withEffect">
                                  <p:stCondLst>
                                    <p:cond delay="0"/>
                                  </p:stCondLst>
                                  <p:childTnLst>
                                    <p:set>
                                      <p:cBhvr override="childStyle">
                                        <p:cTn id="17" dur="indefinite"/>
                                        <p:tgtEl>
                                          <p:spTgt spid="28705">
                                            <p:txEl>
                                              <p:pRg st="8" end="8"/>
                                            </p:txEl>
                                          </p:spTgt>
                                        </p:tgtEl>
                                        <p:attrNameLst>
                                          <p:attrName>style.color</p:attrName>
                                        </p:attrNameLst>
                                      </p:cBhvr>
                                      <p:to>
                                        <p:clrVal>
                                          <a:srgbClr val="5F5F5F"/>
                                        </p:clrVal>
                                      </p:to>
                                    </p:set>
                                  </p:childTnLst>
                                </p:cTn>
                              </p:par>
                              <p:par>
                                <p:cTn id="18" presetID="3" presetClass="emph" presetSubtype="1" nodeType="withEffect">
                                  <p:stCondLst>
                                    <p:cond delay="0"/>
                                  </p:stCondLst>
                                  <p:childTnLst>
                                    <p:set>
                                      <p:cBhvr override="childStyle">
                                        <p:cTn id="19" dur="indefinite"/>
                                        <p:tgtEl>
                                          <p:spTgt spid="28705">
                                            <p:txEl>
                                              <p:pRg st="9" end="9"/>
                                            </p:txEl>
                                          </p:spTgt>
                                        </p:tgtEl>
                                        <p:attrNameLst>
                                          <p:attrName>style.color</p:attrName>
                                        </p:attrNameLst>
                                      </p:cBhvr>
                                      <p:to>
                                        <p:clrVal>
                                          <a:srgbClr val="5F5F5F"/>
                                        </p:clrVal>
                                      </p:to>
                                    </p:se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28705">
                                            <p:txEl>
                                              <p:pRg st="11" end="11"/>
                                            </p:txEl>
                                          </p:spTgt>
                                        </p:tgtEl>
                                        <p:attrNameLst>
                                          <p:attrName>style.visibility</p:attrName>
                                        </p:attrNameLst>
                                      </p:cBhvr>
                                      <p:to>
                                        <p:strVal val="visible"/>
                                      </p:to>
                                    </p:set>
                                    <p:animEffect transition="in" filter="wipe(left)">
                                      <p:cBhvr>
                                        <p:cTn id="23" dur="1000"/>
                                        <p:tgtEl>
                                          <p:spTgt spid="28705">
                                            <p:txEl>
                                              <p:pRg st="11" end="11"/>
                                            </p:txEl>
                                          </p:spTgt>
                                        </p:tgtEl>
                                      </p:cBhvr>
                                    </p:animEffect>
                                  </p:childTnLst>
                                </p:cTn>
                              </p:par>
                            </p:childTnLst>
                          </p:cTn>
                        </p:par>
                        <p:par>
                          <p:cTn id="24" fill="hold" nodeType="afterGroup">
                            <p:stCondLst>
                              <p:cond delay="3500"/>
                            </p:stCondLst>
                            <p:childTnLst>
                              <p:par>
                                <p:cTn id="25" presetID="22" presetClass="entr" presetSubtype="8" fill="hold" nodeType="afterEffect">
                                  <p:stCondLst>
                                    <p:cond delay="0"/>
                                  </p:stCondLst>
                                  <p:childTnLst>
                                    <p:set>
                                      <p:cBhvr>
                                        <p:cTn id="26" dur="1" fill="hold">
                                          <p:stCondLst>
                                            <p:cond delay="0"/>
                                          </p:stCondLst>
                                        </p:cTn>
                                        <p:tgtEl>
                                          <p:spTgt spid="28705">
                                            <p:txEl>
                                              <p:pRg st="12" end="12"/>
                                            </p:txEl>
                                          </p:spTgt>
                                        </p:tgtEl>
                                        <p:attrNameLst>
                                          <p:attrName>style.visibility</p:attrName>
                                        </p:attrNameLst>
                                      </p:cBhvr>
                                      <p:to>
                                        <p:strVal val="visible"/>
                                      </p:to>
                                    </p:set>
                                    <p:animEffect transition="in" filter="wipe(left)">
                                      <p:cBhvr>
                                        <p:cTn id="27" dur="1000"/>
                                        <p:tgtEl>
                                          <p:spTgt spid="28705">
                                            <p:txEl>
                                              <p:pRg st="12" end="12"/>
                                            </p:txEl>
                                          </p:spTgt>
                                        </p:tgtEl>
                                      </p:cBhvr>
                                    </p:animEffect>
                                  </p:childTnLst>
                                </p:cTn>
                              </p:par>
                            </p:childTnLst>
                          </p:cTn>
                        </p:par>
                        <p:par>
                          <p:cTn id="28" fill="hold" nodeType="afterGroup">
                            <p:stCondLst>
                              <p:cond delay="4500"/>
                            </p:stCondLst>
                            <p:childTnLst>
                              <p:par>
                                <p:cTn id="29" presetID="23" presetClass="entr" presetSubtype="16" fill="hold" grpId="0" nodeType="afterEffect">
                                  <p:stCondLst>
                                    <p:cond delay="0"/>
                                  </p:stCondLst>
                                  <p:childTnLst>
                                    <p:set>
                                      <p:cBhvr>
                                        <p:cTn id="30" dur="1" fill="hold">
                                          <p:stCondLst>
                                            <p:cond delay="0"/>
                                          </p:stCondLst>
                                        </p:cTn>
                                        <p:tgtEl>
                                          <p:spTgt spid="28706"/>
                                        </p:tgtEl>
                                        <p:attrNameLst>
                                          <p:attrName>style.visibility</p:attrName>
                                        </p:attrNameLst>
                                      </p:cBhvr>
                                      <p:to>
                                        <p:strVal val="visible"/>
                                      </p:to>
                                    </p:set>
                                    <p:anim calcmode="lin" valueType="num">
                                      <p:cBhvr>
                                        <p:cTn id="31" dur="1000" fill="hold"/>
                                        <p:tgtEl>
                                          <p:spTgt spid="28706"/>
                                        </p:tgtEl>
                                        <p:attrNameLst>
                                          <p:attrName>ppt_w</p:attrName>
                                        </p:attrNameLst>
                                      </p:cBhvr>
                                      <p:tavLst>
                                        <p:tav tm="0">
                                          <p:val>
                                            <p:fltVal val="0"/>
                                          </p:val>
                                        </p:tav>
                                        <p:tav tm="100000">
                                          <p:val>
                                            <p:strVal val="#ppt_w"/>
                                          </p:val>
                                        </p:tav>
                                      </p:tavLst>
                                    </p:anim>
                                    <p:anim calcmode="lin" valueType="num">
                                      <p:cBhvr>
                                        <p:cTn id="32" dur="1000" fill="hold"/>
                                        <p:tgtEl>
                                          <p:spTgt spid="28706"/>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8705">
                                            <p:txEl>
                                              <p:pRg st="13" end="13"/>
                                            </p:txEl>
                                          </p:spTgt>
                                        </p:tgtEl>
                                        <p:attrNameLst>
                                          <p:attrName>style.visibility</p:attrName>
                                        </p:attrNameLst>
                                      </p:cBhvr>
                                      <p:to>
                                        <p:strVal val="visible"/>
                                      </p:to>
                                    </p:set>
                                    <p:animEffect transition="in" filter="wipe(left)">
                                      <p:cBhvr>
                                        <p:cTn id="37" dur="1000"/>
                                        <p:tgtEl>
                                          <p:spTgt spid="28705">
                                            <p:txEl>
                                              <p:pRg st="13" end="13"/>
                                            </p:txEl>
                                          </p:spTgt>
                                        </p:tgtEl>
                                      </p:cBhvr>
                                    </p:animEffect>
                                  </p:childTnLst>
                                </p:cTn>
                              </p:par>
                            </p:childTnLst>
                          </p:cTn>
                        </p:par>
                        <p:par>
                          <p:cTn id="38" fill="hold" nodeType="afterGroup">
                            <p:stCondLst>
                              <p:cond delay="1000"/>
                            </p:stCondLst>
                            <p:childTnLst>
                              <p:par>
                                <p:cTn id="39" presetID="22" presetClass="entr" presetSubtype="8" fill="hold" nodeType="afterEffect">
                                  <p:stCondLst>
                                    <p:cond delay="0"/>
                                  </p:stCondLst>
                                  <p:childTnLst>
                                    <p:set>
                                      <p:cBhvr>
                                        <p:cTn id="40" dur="1" fill="hold">
                                          <p:stCondLst>
                                            <p:cond delay="0"/>
                                          </p:stCondLst>
                                        </p:cTn>
                                        <p:tgtEl>
                                          <p:spTgt spid="28705">
                                            <p:txEl>
                                              <p:pRg st="14" end="14"/>
                                            </p:txEl>
                                          </p:spTgt>
                                        </p:tgtEl>
                                        <p:attrNameLst>
                                          <p:attrName>style.visibility</p:attrName>
                                        </p:attrNameLst>
                                      </p:cBhvr>
                                      <p:to>
                                        <p:strVal val="visible"/>
                                      </p:to>
                                    </p:set>
                                    <p:animEffect transition="in" filter="wipe(left)">
                                      <p:cBhvr>
                                        <p:cTn id="41" dur="1000"/>
                                        <p:tgtEl>
                                          <p:spTgt spid="28705">
                                            <p:txEl>
                                              <p:pRg st="14" end="14"/>
                                            </p:txEl>
                                          </p:spTgt>
                                        </p:tgtEl>
                                      </p:cBhvr>
                                    </p:animEffect>
                                  </p:childTnLst>
                                </p:cTn>
                              </p:par>
                            </p:childTnLst>
                          </p:cTn>
                        </p:par>
                        <p:par>
                          <p:cTn id="42" fill="hold" nodeType="afterGroup">
                            <p:stCondLst>
                              <p:cond delay="2000"/>
                            </p:stCondLst>
                            <p:childTnLst>
                              <p:par>
                                <p:cTn id="43" presetID="22" presetClass="entr" presetSubtype="8" fill="hold" nodeType="afterEffect">
                                  <p:stCondLst>
                                    <p:cond delay="0"/>
                                  </p:stCondLst>
                                  <p:childTnLst>
                                    <p:set>
                                      <p:cBhvr>
                                        <p:cTn id="44" dur="1" fill="hold">
                                          <p:stCondLst>
                                            <p:cond delay="0"/>
                                          </p:stCondLst>
                                        </p:cTn>
                                        <p:tgtEl>
                                          <p:spTgt spid="28705">
                                            <p:txEl>
                                              <p:pRg st="15" end="15"/>
                                            </p:txEl>
                                          </p:spTgt>
                                        </p:tgtEl>
                                        <p:attrNameLst>
                                          <p:attrName>style.visibility</p:attrName>
                                        </p:attrNameLst>
                                      </p:cBhvr>
                                      <p:to>
                                        <p:strVal val="visible"/>
                                      </p:to>
                                    </p:set>
                                    <p:animEffect transition="in" filter="wipe(left)">
                                      <p:cBhvr>
                                        <p:cTn id="45" dur="1000"/>
                                        <p:tgtEl>
                                          <p:spTgt spid="28705">
                                            <p:txEl>
                                              <p:pRg st="15" end="15"/>
                                            </p:txEl>
                                          </p:spTgt>
                                        </p:tgtEl>
                                      </p:cBhvr>
                                    </p:animEffect>
                                  </p:childTnLst>
                                </p:cTn>
                              </p:par>
                              <p:par>
                                <p:cTn id="46" presetID="3" presetClass="emph" presetSubtype="1" nodeType="withEffect">
                                  <p:stCondLst>
                                    <p:cond delay="0"/>
                                  </p:stCondLst>
                                  <p:childTnLst>
                                    <p:set>
                                      <p:cBhvr override="childStyle">
                                        <p:cTn id="47" dur="indefinite"/>
                                        <p:tgtEl>
                                          <p:spTgt spid="28705">
                                            <p:txEl>
                                              <p:pRg st="10" end="10"/>
                                            </p:txEl>
                                          </p:spTgt>
                                        </p:tgtEl>
                                        <p:attrNameLst>
                                          <p:attrName>style.color</p:attrName>
                                        </p:attrNameLst>
                                      </p:cBhvr>
                                      <p:to>
                                        <p:clrVal>
                                          <a:srgbClr val="5F5F5F"/>
                                        </p:clrVal>
                                      </p:to>
                                    </p:set>
                                  </p:childTnLst>
                                </p:cTn>
                              </p:par>
                              <p:par>
                                <p:cTn id="48" presetID="3" presetClass="emph" presetSubtype="1" nodeType="withEffect">
                                  <p:stCondLst>
                                    <p:cond delay="0"/>
                                  </p:stCondLst>
                                  <p:childTnLst>
                                    <p:set>
                                      <p:cBhvr override="childStyle">
                                        <p:cTn id="49" dur="indefinite"/>
                                        <p:tgtEl>
                                          <p:spTgt spid="28705">
                                            <p:txEl>
                                              <p:pRg st="11" end="11"/>
                                            </p:txEl>
                                          </p:spTgt>
                                        </p:tgtEl>
                                        <p:attrNameLst>
                                          <p:attrName>style.color</p:attrName>
                                        </p:attrNameLst>
                                      </p:cBhvr>
                                      <p:to>
                                        <p:clrVal>
                                          <a:srgbClr val="5F5F5F"/>
                                        </p:clrVal>
                                      </p:to>
                                    </p:set>
                                  </p:childTnLst>
                                </p:cTn>
                              </p:par>
                              <p:par>
                                <p:cTn id="50" presetID="3" presetClass="emph" presetSubtype="1" nodeType="withEffect">
                                  <p:stCondLst>
                                    <p:cond delay="0"/>
                                  </p:stCondLst>
                                  <p:childTnLst>
                                    <p:set>
                                      <p:cBhvr override="childStyle">
                                        <p:cTn id="51" dur="indefinite"/>
                                        <p:tgtEl>
                                          <p:spTgt spid="28705">
                                            <p:txEl>
                                              <p:pRg st="12" end="12"/>
                                            </p:txEl>
                                          </p:spTgt>
                                        </p:tgtEl>
                                        <p:attrNameLst>
                                          <p:attrName>style.color</p:attrName>
                                        </p:attrNameLst>
                                      </p:cBhvr>
                                      <p:to>
                                        <p:clrVal>
                                          <a:srgbClr val="5F5F5F"/>
                                        </p:clrVal>
                                      </p:to>
                                    </p:set>
                                  </p:childTnLst>
                                </p:cTn>
                              </p:par>
                            </p:childTnLst>
                          </p:cTn>
                        </p:par>
                        <p:par>
                          <p:cTn id="52" fill="hold" nodeType="afterGroup">
                            <p:stCondLst>
                              <p:cond delay="3000"/>
                            </p:stCondLst>
                            <p:childTnLst>
                              <p:par>
                                <p:cTn id="53" presetID="23" presetClass="entr" presetSubtype="16" fill="hold" grpId="0" nodeType="afterEffect">
                                  <p:stCondLst>
                                    <p:cond delay="0"/>
                                  </p:stCondLst>
                                  <p:childTnLst>
                                    <p:set>
                                      <p:cBhvr>
                                        <p:cTn id="54" dur="1" fill="hold">
                                          <p:stCondLst>
                                            <p:cond delay="0"/>
                                          </p:stCondLst>
                                        </p:cTn>
                                        <p:tgtEl>
                                          <p:spTgt spid="28712"/>
                                        </p:tgtEl>
                                        <p:attrNameLst>
                                          <p:attrName>style.visibility</p:attrName>
                                        </p:attrNameLst>
                                      </p:cBhvr>
                                      <p:to>
                                        <p:strVal val="visible"/>
                                      </p:to>
                                    </p:set>
                                    <p:anim calcmode="lin" valueType="num">
                                      <p:cBhvr>
                                        <p:cTn id="55" dur="1000" fill="hold"/>
                                        <p:tgtEl>
                                          <p:spTgt spid="28712"/>
                                        </p:tgtEl>
                                        <p:attrNameLst>
                                          <p:attrName>ppt_w</p:attrName>
                                        </p:attrNameLst>
                                      </p:cBhvr>
                                      <p:tavLst>
                                        <p:tav tm="0">
                                          <p:val>
                                            <p:fltVal val="0"/>
                                          </p:val>
                                        </p:tav>
                                        <p:tav tm="100000">
                                          <p:val>
                                            <p:strVal val="#ppt_w"/>
                                          </p:val>
                                        </p:tav>
                                      </p:tavLst>
                                    </p:anim>
                                    <p:anim calcmode="lin" valueType="num">
                                      <p:cBhvr>
                                        <p:cTn id="56" dur="1000" fill="hold"/>
                                        <p:tgtEl>
                                          <p:spTgt spid="28712"/>
                                        </p:tgtEl>
                                        <p:attrNameLst>
                                          <p:attrName>ppt_h</p:attrName>
                                        </p:attrNameLst>
                                      </p:cBhvr>
                                      <p:tavLst>
                                        <p:tav tm="0">
                                          <p:val>
                                            <p:fltVal val="0"/>
                                          </p:val>
                                        </p:tav>
                                        <p:tav tm="100000">
                                          <p:val>
                                            <p:strVal val="#ppt_h"/>
                                          </p:val>
                                        </p:tav>
                                      </p:tavLst>
                                    </p:anim>
                                  </p:childTnLst>
                                </p:cTn>
                              </p:par>
                            </p:childTnLst>
                          </p:cTn>
                        </p:par>
                        <p:par>
                          <p:cTn id="57" fill="hold" nodeType="afterGroup">
                            <p:stCondLst>
                              <p:cond delay="4000"/>
                            </p:stCondLst>
                            <p:childTnLst>
                              <p:par>
                                <p:cTn id="58" presetID="23" presetClass="entr" presetSubtype="16" fill="hold" grpId="0" nodeType="afterEffect">
                                  <p:stCondLst>
                                    <p:cond delay="0"/>
                                  </p:stCondLst>
                                  <p:childTnLst>
                                    <p:set>
                                      <p:cBhvr>
                                        <p:cTn id="59" dur="1" fill="hold">
                                          <p:stCondLst>
                                            <p:cond delay="0"/>
                                          </p:stCondLst>
                                        </p:cTn>
                                        <p:tgtEl>
                                          <p:spTgt spid="28711"/>
                                        </p:tgtEl>
                                        <p:attrNameLst>
                                          <p:attrName>style.visibility</p:attrName>
                                        </p:attrNameLst>
                                      </p:cBhvr>
                                      <p:to>
                                        <p:strVal val="visible"/>
                                      </p:to>
                                    </p:set>
                                    <p:anim calcmode="lin" valueType="num">
                                      <p:cBhvr>
                                        <p:cTn id="60" dur="1000" fill="hold"/>
                                        <p:tgtEl>
                                          <p:spTgt spid="28711"/>
                                        </p:tgtEl>
                                        <p:attrNameLst>
                                          <p:attrName>ppt_w</p:attrName>
                                        </p:attrNameLst>
                                      </p:cBhvr>
                                      <p:tavLst>
                                        <p:tav tm="0">
                                          <p:val>
                                            <p:fltVal val="0"/>
                                          </p:val>
                                        </p:tav>
                                        <p:tav tm="100000">
                                          <p:val>
                                            <p:strVal val="#ppt_w"/>
                                          </p:val>
                                        </p:tav>
                                      </p:tavLst>
                                    </p:anim>
                                    <p:anim calcmode="lin" valueType="num">
                                      <p:cBhvr>
                                        <p:cTn id="61" dur="1000" fill="hold"/>
                                        <p:tgtEl>
                                          <p:spTgt spid="28711"/>
                                        </p:tgtEl>
                                        <p:attrNameLst>
                                          <p:attrName>ppt_h</p:attrName>
                                        </p:attrNameLst>
                                      </p:cBhvr>
                                      <p:tavLst>
                                        <p:tav tm="0">
                                          <p:val>
                                            <p:fltVal val="0"/>
                                          </p:val>
                                        </p:tav>
                                        <p:tav tm="100000">
                                          <p:val>
                                            <p:strVal val="#ppt_h"/>
                                          </p:val>
                                        </p:tav>
                                      </p:tavLst>
                                    </p:anim>
                                  </p:childTnLst>
                                </p:cTn>
                              </p:par>
                            </p:childTnLst>
                          </p:cTn>
                        </p:par>
                        <p:par>
                          <p:cTn id="62" fill="hold" nodeType="afterGroup">
                            <p:stCondLst>
                              <p:cond delay="5000"/>
                            </p:stCondLst>
                            <p:childTnLst>
                              <p:par>
                                <p:cTn id="63" presetID="22" presetClass="entr" presetSubtype="1" fill="hold" nodeType="afterEffect">
                                  <p:stCondLst>
                                    <p:cond delay="0"/>
                                  </p:stCondLst>
                                  <p:childTnLst>
                                    <p:set>
                                      <p:cBhvr>
                                        <p:cTn id="64" dur="1" fill="hold">
                                          <p:stCondLst>
                                            <p:cond delay="0"/>
                                          </p:stCondLst>
                                        </p:cTn>
                                        <p:tgtEl>
                                          <p:spTgt spid="28714"/>
                                        </p:tgtEl>
                                        <p:attrNameLst>
                                          <p:attrName>style.visibility</p:attrName>
                                        </p:attrNameLst>
                                      </p:cBhvr>
                                      <p:to>
                                        <p:strVal val="visible"/>
                                      </p:to>
                                    </p:set>
                                    <p:animEffect transition="in" filter="wipe(up)">
                                      <p:cBhvr>
                                        <p:cTn id="65" dur="1000"/>
                                        <p:tgtEl>
                                          <p:spTgt spid="28714"/>
                                        </p:tgtEl>
                                      </p:cBhvr>
                                    </p:animEffect>
                                  </p:childTnLst>
                                </p:cTn>
                              </p:par>
                            </p:childTnLst>
                          </p:cTn>
                        </p:par>
                        <p:par>
                          <p:cTn id="66" fill="hold" nodeType="afterGroup">
                            <p:stCondLst>
                              <p:cond delay="6000"/>
                            </p:stCondLst>
                            <p:childTnLst>
                              <p:par>
                                <p:cTn id="67" presetID="1" presetClass="entr" presetSubtype="0" fill="hold" grpId="0" nodeType="afterEffect">
                                  <p:stCondLst>
                                    <p:cond delay="0"/>
                                  </p:stCondLst>
                                  <p:childTnLst>
                                    <p:set>
                                      <p:cBhvr>
                                        <p:cTn id="68" dur="1" fill="hold">
                                          <p:stCondLst>
                                            <p:cond delay="0"/>
                                          </p:stCondLst>
                                        </p:cTn>
                                        <p:tgtEl>
                                          <p:spTgt spid="28716"/>
                                        </p:tgtEl>
                                        <p:attrNameLst>
                                          <p:attrName>style.visibility</p:attrName>
                                        </p:attrNameLst>
                                      </p:cBhvr>
                                      <p:to>
                                        <p:strVal val="visible"/>
                                      </p:to>
                                    </p:set>
                                  </p:childTnLst>
                                </p:cTn>
                              </p:par>
                            </p:childTnLst>
                          </p:cTn>
                        </p:par>
                        <p:par>
                          <p:cTn id="69" fill="hold" nodeType="afterGroup">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28715"/>
                                        </p:tgtEl>
                                        <p:attrNameLst>
                                          <p:attrName>style.visibility</p:attrName>
                                        </p:attrNameLst>
                                      </p:cBhvr>
                                      <p:to>
                                        <p:strVal val="visible"/>
                                      </p:to>
                                    </p:set>
                                    <p:animEffect transition="in" filter="wipe(left)">
                                      <p:cBhvr>
                                        <p:cTn id="72" dur="1000"/>
                                        <p:tgtEl>
                                          <p:spTgt spid="28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6" grpId="0" animBg="1"/>
      <p:bldP spid="28711" grpId="0" animBg="1"/>
      <p:bldP spid="28712" grpId="0" animBg="1"/>
      <p:bldP spid="28715" grpId="0"/>
      <p:bldP spid="28716" grpId="0"/>
      <p:bldP spid="18434" grpId="0" animBg="1"/>
      <p:bldP spid="184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altLang="en-US" dirty="0">
                <a:ea typeface="+mj-ea"/>
              </a:rPr>
              <a:t>Monopoly Demand Continued</a:t>
            </a:r>
          </a:p>
        </p:txBody>
      </p:sp>
      <p:sp>
        <p:nvSpPr>
          <p:cNvPr id="20483" name="Content Placeholder 2"/>
          <p:cNvSpPr>
            <a:spLocks noGrp="1"/>
          </p:cNvSpPr>
          <p:nvPr>
            <p:ph idx="1"/>
          </p:nvPr>
        </p:nvSpPr>
        <p:spPr/>
        <p:txBody>
          <a:bodyPr/>
          <a:lstStyle/>
          <a:p>
            <a:pPr eaLnBrk="1" hangingPunct="1"/>
            <a:r>
              <a:rPr lang="en-US" altLang="en-US" sz="3200" dirty="0"/>
              <a:t>Marginal revenue will be less than price</a:t>
            </a:r>
          </a:p>
          <a:p>
            <a:pPr eaLnBrk="1" hangingPunct="1"/>
            <a:r>
              <a:rPr lang="en-US" altLang="en-US" sz="3200" dirty="0"/>
              <a:t>Monopolist is a price maker</a:t>
            </a:r>
          </a:p>
          <a:p>
            <a:pPr eaLnBrk="1" hangingPunct="1"/>
            <a:r>
              <a:rPr lang="en-US" altLang="en-US" sz="3200" dirty="0"/>
              <a:t>Monopolist sets price in the elastic region of the demand curve</a:t>
            </a:r>
          </a:p>
        </p:txBody>
      </p:sp>
      <p:sp>
        <p:nvSpPr>
          <p:cNvPr id="20484"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0"/>
          <p:cNvGrpSpPr>
            <a:grpSpLocks/>
          </p:cNvGrpSpPr>
          <p:nvPr/>
        </p:nvGrpSpPr>
        <p:grpSpPr bwMode="auto">
          <a:xfrm>
            <a:off x="4132262" y="1815846"/>
            <a:ext cx="2833688" cy="4572000"/>
            <a:chOff x="3342" y="1075"/>
            <a:chExt cx="1785" cy="2929"/>
          </a:xfrm>
        </p:grpSpPr>
        <p:sp>
          <p:nvSpPr>
            <p:cNvPr id="22548" name="Rectangle 215"/>
            <p:cNvSpPr>
              <a:spLocks noChangeArrowheads="1"/>
            </p:cNvSpPr>
            <p:nvPr/>
          </p:nvSpPr>
          <p:spPr bwMode="auto">
            <a:xfrm>
              <a:off x="3344" y="1075"/>
              <a:ext cx="1783" cy="1318"/>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2549" name="Rectangle 216"/>
            <p:cNvSpPr>
              <a:spLocks noChangeArrowheads="1"/>
            </p:cNvSpPr>
            <p:nvPr/>
          </p:nvSpPr>
          <p:spPr bwMode="auto">
            <a:xfrm>
              <a:off x="3342" y="2662"/>
              <a:ext cx="1783" cy="134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grpSp>
      <p:grpSp>
        <p:nvGrpSpPr>
          <p:cNvPr id="3" name="Group 219"/>
          <p:cNvGrpSpPr>
            <a:grpSpLocks/>
          </p:cNvGrpSpPr>
          <p:nvPr/>
        </p:nvGrpSpPr>
        <p:grpSpPr bwMode="auto">
          <a:xfrm>
            <a:off x="1998662" y="1811084"/>
            <a:ext cx="2125663" cy="4500562"/>
            <a:chOff x="2007" y="1070"/>
            <a:chExt cx="1339" cy="2841"/>
          </a:xfrm>
        </p:grpSpPr>
        <p:sp>
          <p:nvSpPr>
            <p:cNvPr id="22546" name="Rectangle 213"/>
            <p:cNvSpPr>
              <a:spLocks noChangeArrowheads="1"/>
            </p:cNvSpPr>
            <p:nvPr/>
          </p:nvSpPr>
          <p:spPr bwMode="auto">
            <a:xfrm>
              <a:off x="2009" y="1070"/>
              <a:ext cx="1337" cy="1303"/>
            </a:xfrm>
            <a:prstGeom prst="rect">
              <a:avLst/>
            </a:prstGeom>
            <a:solidFill>
              <a:srgbClr val="FFE6B3">
                <a:alpha val="8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2547" name="Rectangle 214"/>
            <p:cNvSpPr>
              <a:spLocks noChangeArrowheads="1"/>
            </p:cNvSpPr>
            <p:nvPr/>
          </p:nvSpPr>
          <p:spPr bwMode="auto">
            <a:xfrm>
              <a:off x="2007" y="2615"/>
              <a:ext cx="1337" cy="1296"/>
            </a:xfrm>
            <a:prstGeom prst="rect">
              <a:avLst/>
            </a:prstGeom>
            <a:solidFill>
              <a:srgbClr val="FFE6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grpSp>
      <p:sp>
        <p:nvSpPr>
          <p:cNvPr id="13316" name="Rectangle 2"/>
          <p:cNvSpPr>
            <a:spLocks noGrp="1" noChangeArrowheads="1"/>
          </p:cNvSpPr>
          <p:nvPr>
            <p:ph type="title"/>
          </p:nvPr>
        </p:nvSpPr>
        <p:spPr>
          <a:xfrm>
            <a:off x="457200" y="274638"/>
            <a:ext cx="7620000" cy="1077991"/>
          </a:xfrm>
        </p:spPr>
        <p:txBody>
          <a:bodyPr/>
          <a:lstStyle/>
          <a:p>
            <a:pPr eaLnBrk="1" fontAlgn="auto" hangingPunct="1">
              <a:spcAft>
                <a:spcPts val="0"/>
              </a:spcAft>
              <a:defRPr/>
            </a:pPr>
            <a:r>
              <a:rPr lang="en-US" altLang="en-US" dirty="0">
                <a:ea typeface="+mj-ea"/>
              </a:rPr>
              <a:t>Demand, Marginal Revenue, and Total Revenue</a:t>
            </a:r>
          </a:p>
        </p:txBody>
      </p:sp>
      <p:grpSp>
        <p:nvGrpSpPr>
          <p:cNvPr id="4" name="Group 220"/>
          <p:cNvGrpSpPr>
            <a:grpSpLocks/>
          </p:cNvGrpSpPr>
          <p:nvPr/>
        </p:nvGrpSpPr>
        <p:grpSpPr bwMode="auto">
          <a:xfrm>
            <a:off x="4140199" y="1828800"/>
            <a:ext cx="2833688" cy="4498975"/>
            <a:chOff x="3342" y="1075"/>
            <a:chExt cx="1785" cy="2834"/>
          </a:xfrm>
          <a:noFill/>
        </p:grpSpPr>
        <p:sp>
          <p:nvSpPr>
            <p:cNvPr id="10" name="Rectangle 215"/>
            <p:cNvSpPr>
              <a:spLocks noChangeArrowheads="1"/>
            </p:cNvSpPr>
            <p:nvPr/>
          </p:nvSpPr>
          <p:spPr bwMode="auto">
            <a:xfrm>
              <a:off x="3344" y="1075"/>
              <a:ext cx="1783" cy="1303"/>
            </a:xfrm>
            <a:prstGeom prst="rect">
              <a:avLst/>
            </a:prstGeom>
            <a:grpFill/>
            <a:ln w="9525">
              <a:noFill/>
              <a:miter lim="800000"/>
              <a:headEnd/>
              <a:tailEnd/>
            </a:ln>
          </p:spPr>
          <p:txBody>
            <a:bodyPr wrap="none" anchor="ctr"/>
            <a:lstStyle/>
            <a:p>
              <a:pPr eaLnBrk="1" hangingPunct="1">
                <a:defRPr/>
              </a:pPr>
              <a:endParaRPr lang="en-US" dirty="0">
                <a:ea typeface="+mn-ea"/>
                <a:cs typeface="Arial" charset="0"/>
              </a:endParaRPr>
            </a:p>
          </p:txBody>
        </p:sp>
        <p:sp>
          <p:nvSpPr>
            <p:cNvPr id="11" name="Rectangle 216"/>
            <p:cNvSpPr>
              <a:spLocks noChangeArrowheads="1"/>
            </p:cNvSpPr>
            <p:nvPr/>
          </p:nvSpPr>
          <p:spPr bwMode="auto">
            <a:xfrm>
              <a:off x="3342" y="2613"/>
              <a:ext cx="1783" cy="1296"/>
            </a:xfrm>
            <a:prstGeom prst="rect">
              <a:avLst/>
            </a:prstGeom>
            <a:grpFill/>
            <a:ln w="9525">
              <a:noFill/>
              <a:miter lim="800000"/>
              <a:headEnd/>
              <a:tailEnd/>
            </a:ln>
          </p:spPr>
          <p:txBody>
            <a:bodyPr wrap="none" anchor="ctr"/>
            <a:lstStyle/>
            <a:p>
              <a:pPr eaLnBrk="1" hangingPunct="1">
                <a:defRPr/>
              </a:pPr>
              <a:endParaRPr lang="en-US" dirty="0">
                <a:ea typeface="+mn-ea"/>
                <a:cs typeface="Arial" charset="0"/>
              </a:endParaRPr>
            </a:p>
          </p:txBody>
        </p:sp>
      </p:grpSp>
      <p:grpSp>
        <p:nvGrpSpPr>
          <p:cNvPr id="5" name="Group 219"/>
          <p:cNvGrpSpPr>
            <a:grpSpLocks/>
          </p:cNvGrpSpPr>
          <p:nvPr/>
        </p:nvGrpSpPr>
        <p:grpSpPr bwMode="auto">
          <a:xfrm>
            <a:off x="2020887" y="1830387"/>
            <a:ext cx="2125662" cy="4500563"/>
            <a:chOff x="2007" y="1070"/>
            <a:chExt cx="1339" cy="2841"/>
          </a:xfrm>
          <a:noFill/>
        </p:grpSpPr>
        <p:sp>
          <p:nvSpPr>
            <p:cNvPr id="13" name="Rectangle 213"/>
            <p:cNvSpPr>
              <a:spLocks noChangeArrowheads="1"/>
            </p:cNvSpPr>
            <p:nvPr/>
          </p:nvSpPr>
          <p:spPr bwMode="auto">
            <a:xfrm>
              <a:off x="2009" y="1070"/>
              <a:ext cx="1337" cy="1303"/>
            </a:xfrm>
            <a:prstGeom prst="rect">
              <a:avLst/>
            </a:prstGeom>
            <a:grpFill/>
            <a:ln w="9525">
              <a:noFill/>
              <a:miter lim="800000"/>
              <a:headEnd/>
              <a:tailEnd/>
            </a:ln>
          </p:spPr>
          <p:txBody>
            <a:bodyPr wrap="none" anchor="ctr"/>
            <a:lstStyle/>
            <a:p>
              <a:pPr eaLnBrk="1" hangingPunct="1">
                <a:defRPr/>
              </a:pPr>
              <a:endParaRPr lang="en-US" dirty="0">
                <a:ea typeface="+mn-ea"/>
                <a:cs typeface="Arial" charset="0"/>
              </a:endParaRPr>
            </a:p>
          </p:txBody>
        </p:sp>
        <p:sp>
          <p:nvSpPr>
            <p:cNvPr id="14" name="Rectangle 214"/>
            <p:cNvSpPr>
              <a:spLocks noChangeArrowheads="1"/>
            </p:cNvSpPr>
            <p:nvPr/>
          </p:nvSpPr>
          <p:spPr bwMode="auto">
            <a:xfrm>
              <a:off x="2007" y="2615"/>
              <a:ext cx="1337" cy="1296"/>
            </a:xfrm>
            <a:prstGeom prst="rect">
              <a:avLst/>
            </a:prstGeom>
            <a:grpFill/>
            <a:ln w="9525">
              <a:noFill/>
              <a:miter lim="800000"/>
              <a:headEnd/>
              <a:tailEnd/>
            </a:ln>
          </p:spPr>
          <p:txBody>
            <a:bodyPr wrap="none" anchor="ctr"/>
            <a:lstStyle/>
            <a:p>
              <a:pPr eaLnBrk="1" hangingPunct="1">
                <a:defRPr/>
              </a:pPr>
              <a:endParaRPr lang="en-US" dirty="0">
                <a:ea typeface="+mn-ea"/>
                <a:cs typeface="Arial" charset="0"/>
              </a:endParaRPr>
            </a:p>
          </p:txBody>
        </p:sp>
      </p:grpSp>
      <p:grpSp>
        <p:nvGrpSpPr>
          <p:cNvPr id="6" name="Group 217"/>
          <p:cNvGrpSpPr>
            <a:grpSpLocks/>
          </p:cNvGrpSpPr>
          <p:nvPr/>
        </p:nvGrpSpPr>
        <p:grpSpPr bwMode="auto">
          <a:xfrm>
            <a:off x="1143000" y="1676400"/>
            <a:ext cx="5834063" cy="4938712"/>
            <a:chOff x="1454" y="979"/>
            <a:chExt cx="3675" cy="3111"/>
          </a:xfrm>
          <a:noFill/>
        </p:grpSpPr>
        <p:grpSp>
          <p:nvGrpSpPr>
            <p:cNvPr id="7" name="Group 173"/>
            <p:cNvGrpSpPr>
              <a:grpSpLocks/>
            </p:cNvGrpSpPr>
            <p:nvPr/>
          </p:nvGrpSpPr>
          <p:grpSpPr bwMode="auto">
            <a:xfrm>
              <a:off x="2009" y="1075"/>
              <a:ext cx="3120" cy="1302"/>
              <a:chOff x="2009" y="1152"/>
              <a:chExt cx="3120" cy="1302"/>
            </a:xfrm>
            <a:grpFill/>
          </p:grpSpPr>
          <p:grpSp>
            <p:nvGrpSpPr>
              <p:cNvPr id="8" name="Group 106"/>
              <p:cNvGrpSpPr>
                <a:grpSpLocks/>
              </p:cNvGrpSpPr>
              <p:nvPr/>
            </p:nvGrpSpPr>
            <p:grpSpPr bwMode="auto">
              <a:xfrm>
                <a:off x="2009" y="1152"/>
                <a:ext cx="3120" cy="1302"/>
                <a:chOff x="2030" y="1152"/>
                <a:chExt cx="3099" cy="1302"/>
              </a:xfrm>
              <a:grpFill/>
            </p:grpSpPr>
            <p:sp>
              <p:nvSpPr>
                <p:cNvPr id="75" name="Rectangle 90"/>
                <p:cNvSpPr>
                  <a:spLocks noChangeArrowheads="1"/>
                </p:cNvSpPr>
                <p:nvPr/>
              </p:nvSpPr>
              <p:spPr bwMode="auto">
                <a:xfrm>
                  <a:off x="2030" y="1152"/>
                  <a:ext cx="3099" cy="1302"/>
                </a:xfrm>
                <a:prstGeom prst="rect">
                  <a:avLst/>
                </a:prstGeom>
                <a:grpFill/>
                <a:ln w="9525">
                  <a:solidFill>
                    <a:schemeClr val="tx1"/>
                  </a:solidFill>
                  <a:miter lim="800000"/>
                  <a:headEnd/>
                  <a:tailEnd/>
                </a:ln>
              </p:spPr>
              <p:txBody>
                <a:bodyPr wrap="none" anchor="ctr"/>
                <a:lstStyle/>
                <a:p>
                  <a:pPr eaLnBrk="1" hangingPunct="1">
                    <a:defRPr/>
                  </a:pPr>
                  <a:endParaRPr lang="en-US" dirty="0">
                    <a:ea typeface="+mn-ea"/>
                    <a:cs typeface="Arial" charset="0"/>
                  </a:endParaRPr>
                </a:p>
              </p:txBody>
            </p:sp>
            <p:sp>
              <p:nvSpPr>
                <p:cNvPr id="76" name="Line 92"/>
                <p:cNvSpPr>
                  <a:spLocks noChangeShapeType="1"/>
                </p:cNvSpPr>
                <p:nvPr/>
              </p:nvSpPr>
              <p:spPr bwMode="auto">
                <a:xfrm>
                  <a:off x="2035" y="1797"/>
                  <a:ext cx="3092"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77" name="Line 93"/>
                <p:cNvSpPr>
                  <a:spLocks noChangeShapeType="1"/>
                </p:cNvSpPr>
                <p:nvPr/>
              </p:nvSpPr>
              <p:spPr bwMode="auto">
                <a:xfrm>
                  <a:off x="2035" y="2124"/>
                  <a:ext cx="3092"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78" name="Line 94"/>
                <p:cNvSpPr>
                  <a:spLocks noChangeShapeType="1"/>
                </p:cNvSpPr>
                <p:nvPr/>
              </p:nvSpPr>
              <p:spPr bwMode="auto">
                <a:xfrm>
                  <a:off x="2035" y="1473"/>
                  <a:ext cx="3092"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grpSp>
          <p:grpSp>
            <p:nvGrpSpPr>
              <p:cNvPr id="9" name="Group 147"/>
              <p:cNvGrpSpPr>
                <a:grpSpLocks/>
              </p:cNvGrpSpPr>
              <p:nvPr/>
            </p:nvGrpSpPr>
            <p:grpSpPr bwMode="auto">
              <a:xfrm>
                <a:off x="2325" y="1154"/>
                <a:ext cx="2488" cy="1295"/>
                <a:chOff x="2325" y="1154"/>
                <a:chExt cx="2488" cy="1295"/>
              </a:xfrm>
              <a:grpFill/>
            </p:grpSpPr>
            <p:sp>
              <p:nvSpPr>
                <p:cNvPr id="66" name="Line 109"/>
                <p:cNvSpPr>
                  <a:spLocks noChangeShapeType="1"/>
                </p:cNvSpPr>
                <p:nvPr/>
              </p:nvSpPr>
              <p:spPr bwMode="auto">
                <a:xfrm rot="-5400000">
                  <a:off x="167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67" name="Line 112"/>
                <p:cNvSpPr>
                  <a:spLocks noChangeShapeType="1"/>
                </p:cNvSpPr>
                <p:nvPr/>
              </p:nvSpPr>
              <p:spPr bwMode="auto">
                <a:xfrm rot="-5400000">
                  <a:off x="2296"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68" name="Line 113"/>
                <p:cNvSpPr>
                  <a:spLocks noChangeShapeType="1"/>
                </p:cNvSpPr>
                <p:nvPr/>
              </p:nvSpPr>
              <p:spPr bwMode="auto">
                <a:xfrm rot="-5400000">
                  <a:off x="260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69" name="Line 114"/>
                <p:cNvSpPr>
                  <a:spLocks noChangeShapeType="1"/>
                </p:cNvSpPr>
                <p:nvPr/>
              </p:nvSpPr>
              <p:spPr bwMode="auto">
                <a:xfrm rot="-5400000">
                  <a:off x="198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70" name="Line 115"/>
                <p:cNvSpPr>
                  <a:spLocks noChangeShapeType="1"/>
                </p:cNvSpPr>
                <p:nvPr/>
              </p:nvSpPr>
              <p:spPr bwMode="auto">
                <a:xfrm rot="-5400000">
                  <a:off x="2914"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71" name="Line 116"/>
                <p:cNvSpPr>
                  <a:spLocks noChangeShapeType="1"/>
                </p:cNvSpPr>
                <p:nvPr/>
              </p:nvSpPr>
              <p:spPr bwMode="auto">
                <a:xfrm rot="-5400000">
                  <a:off x="3226"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72" name="Line 118"/>
                <p:cNvSpPr>
                  <a:spLocks noChangeShapeType="1"/>
                </p:cNvSpPr>
                <p:nvPr/>
              </p:nvSpPr>
              <p:spPr bwMode="auto">
                <a:xfrm rot="-5400000">
                  <a:off x="3540"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73" name="Line 119"/>
                <p:cNvSpPr>
                  <a:spLocks noChangeShapeType="1"/>
                </p:cNvSpPr>
                <p:nvPr/>
              </p:nvSpPr>
              <p:spPr bwMode="auto">
                <a:xfrm rot="-5400000">
                  <a:off x="3852"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74" name="Line 121"/>
                <p:cNvSpPr>
                  <a:spLocks noChangeShapeType="1"/>
                </p:cNvSpPr>
                <p:nvPr/>
              </p:nvSpPr>
              <p:spPr bwMode="auto">
                <a:xfrm rot="-5400000">
                  <a:off x="4165"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grpSp>
          <p:sp>
            <p:nvSpPr>
              <p:cNvPr id="65" name="Line 122"/>
              <p:cNvSpPr>
                <a:spLocks noChangeShapeType="1"/>
              </p:cNvSpPr>
              <p:nvPr/>
            </p:nvSpPr>
            <p:spPr bwMode="auto">
              <a:xfrm rot="-5400000">
                <a:off x="447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grpSp>
        <p:grpSp>
          <p:nvGrpSpPr>
            <p:cNvPr id="12" name="Group 174"/>
            <p:cNvGrpSpPr>
              <a:grpSpLocks/>
            </p:cNvGrpSpPr>
            <p:nvPr/>
          </p:nvGrpSpPr>
          <p:grpSpPr bwMode="auto">
            <a:xfrm>
              <a:off x="2009" y="2613"/>
              <a:ext cx="3114" cy="1302"/>
              <a:chOff x="2009" y="2690"/>
              <a:chExt cx="3114" cy="1302"/>
            </a:xfrm>
            <a:grpFill/>
          </p:grpSpPr>
          <p:sp>
            <p:nvSpPr>
              <p:cNvPr id="49" name="Rectangle 91"/>
              <p:cNvSpPr>
                <a:spLocks noChangeArrowheads="1"/>
              </p:cNvSpPr>
              <p:nvPr/>
            </p:nvSpPr>
            <p:spPr bwMode="auto">
              <a:xfrm>
                <a:off x="2009" y="2690"/>
                <a:ext cx="3114" cy="1302"/>
              </a:xfrm>
              <a:prstGeom prst="rect">
                <a:avLst/>
              </a:prstGeom>
              <a:grpFill/>
              <a:ln w="9525">
                <a:solidFill>
                  <a:schemeClr val="tx1"/>
                </a:solidFill>
                <a:miter lim="800000"/>
                <a:headEnd/>
                <a:tailEnd/>
              </a:ln>
            </p:spPr>
            <p:txBody>
              <a:bodyPr wrap="none" anchor="ctr"/>
              <a:lstStyle/>
              <a:p>
                <a:pPr eaLnBrk="1" hangingPunct="1">
                  <a:defRPr/>
                </a:pPr>
                <a:endParaRPr lang="en-US" dirty="0">
                  <a:ea typeface="+mn-ea"/>
                  <a:cs typeface="Arial" charset="0"/>
                </a:endParaRPr>
              </a:p>
            </p:txBody>
          </p:sp>
          <p:grpSp>
            <p:nvGrpSpPr>
              <p:cNvPr id="15" name="Group 172"/>
              <p:cNvGrpSpPr>
                <a:grpSpLocks/>
              </p:cNvGrpSpPr>
              <p:nvPr/>
            </p:nvGrpSpPr>
            <p:grpSpPr bwMode="auto">
              <a:xfrm>
                <a:off x="2010" y="3125"/>
                <a:ext cx="3113" cy="433"/>
                <a:chOff x="1639" y="3125"/>
                <a:chExt cx="3113" cy="433"/>
              </a:xfrm>
              <a:grpFill/>
            </p:grpSpPr>
            <p:sp>
              <p:nvSpPr>
                <p:cNvPr id="61" name="Line 102"/>
                <p:cNvSpPr>
                  <a:spLocks noChangeShapeType="1"/>
                </p:cNvSpPr>
                <p:nvPr/>
              </p:nvSpPr>
              <p:spPr bwMode="auto">
                <a:xfrm>
                  <a:off x="1639" y="3558"/>
                  <a:ext cx="3113"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62" name="Line 104"/>
                <p:cNvSpPr>
                  <a:spLocks noChangeShapeType="1"/>
                </p:cNvSpPr>
                <p:nvPr/>
              </p:nvSpPr>
              <p:spPr bwMode="auto">
                <a:xfrm>
                  <a:off x="1639" y="3125"/>
                  <a:ext cx="3113"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grpSp>
          <p:grpSp>
            <p:nvGrpSpPr>
              <p:cNvPr id="16" name="Group 148"/>
              <p:cNvGrpSpPr>
                <a:grpSpLocks/>
              </p:cNvGrpSpPr>
              <p:nvPr/>
            </p:nvGrpSpPr>
            <p:grpSpPr bwMode="auto">
              <a:xfrm>
                <a:off x="2330" y="2692"/>
                <a:ext cx="2488" cy="1295"/>
                <a:chOff x="2325" y="1154"/>
                <a:chExt cx="2488" cy="1295"/>
              </a:xfrm>
              <a:grpFill/>
            </p:grpSpPr>
            <p:sp>
              <p:nvSpPr>
                <p:cNvPr id="52" name="Line 149"/>
                <p:cNvSpPr>
                  <a:spLocks noChangeShapeType="1"/>
                </p:cNvSpPr>
                <p:nvPr/>
              </p:nvSpPr>
              <p:spPr bwMode="auto">
                <a:xfrm rot="-5400000">
                  <a:off x="167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53" name="Line 150"/>
                <p:cNvSpPr>
                  <a:spLocks noChangeShapeType="1"/>
                </p:cNvSpPr>
                <p:nvPr/>
              </p:nvSpPr>
              <p:spPr bwMode="auto">
                <a:xfrm rot="-5400000">
                  <a:off x="2296"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54" name="Line 151"/>
                <p:cNvSpPr>
                  <a:spLocks noChangeShapeType="1"/>
                </p:cNvSpPr>
                <p:nvPr/>
              </p:nvSpPr>
              <p:spPr bwMode="auto">
                <a:xfrm rot="-5400000">
                  <a:off x="260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55" name="Line 152"/>
                <p:cNvSpPr>
                  <a:spLocks noChangeShapeType="1"/>
                </p:cNvSpPr>
                <p:nvPr/>
              </p:nvSpPr>
              <p:spPr bwMode="auto">
                <a:xfrm rot="-5400000">
                  <a:off x="198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56" name="Line 153"/>
                <p:cNvSpPr>
                  <a:spLocks noChangeShapeType="1"/>
                </p:cNvSpPr>
                <p:nvPr/>
              </p:nvSpPr>
              <p:spPr bwMode="auto">
                <a:xfrm rot="-5400000">
                  <a:off x="2914"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57" name="Line 154"/>
                <p:cNvSpPr>
                  <a:spLocks noChangeShapeType="1"/>
                </p:cNvSpPr>
                <p:nvPr/>
              </p:nvSpPr>
              <p:spPr bwMode="auto">
                <a:xfrm rot="-5400000">
                  <a:off x="3226"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58" name="Line 155"/>
                <p:cNvSpPr>
                  <a:spLocks noChangeShapeType="1"/>
                </p:cNvSpPr>
                <p:nvPr/>
              </p:nvSpPr>
              <p:spPr bwMode="auto">
                <a:xfrm rot="-5400000">
                  <a:off x="3540"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59" name="Line 156"/>
                <p:cNvSpPr>
                  <a:spLocks noChangeShapeType="1"/>
                </p:cNvSpPr>
                <p:nvPr/>
              </p:nvSpPr>
              <p:spPr bwMode="auto">
                <a:xfrm rot="-5400000">
                  <a:off x="3852"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60" name="Line 157"/>
                <p:cNvSpPr>
                  <a:spLocks noChangeShapeType="1"/>
                </p:cNvSpPr>
                <p:nvPr/>
              </p:nvSpPr>
              <p:spPr bwMode="auto">
                <a:xfrm rot="-5400000">
                  <a:off x="4165"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grpSp>
        </p:grpSp>
        <p:sp>
          <p:nvSpPr>
            <p:cNvPr id="18" name="Text Box 175"/>
            <p:cNvSpPr txBox="1">
              <a:spLocks noChangeArrowheads="1"/>
            </p:cNvSpPr>
            <p:nvPr/>
          </p:nvSpPr>
          <p:spPr bwMode="auto">
            <a:xfrm>
              <a:off x="1663" y="979"/>
              <a:ext cx="364"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$200</a:t>
              </a:r>
            </a:p>
          </p:txBody>
        </p:sp>
        <p:sp>
          <p:nvSpPr>
            <p:cNvPr id="19" name="Text Box 176"/>
            <p:cNvSpPr txBox="1">
              <a:spLocks noChangeArrowheads="1"/>
            </p:cNvSpPr>
            <p:nvPr/>
          </p:nvSpPr>
          <p:spPr bwMode="auto">
            <a:xfrm>
              <a:off x="1725" y="1292"/>
              <a:ext cx="302"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150</a:t>
              </a:r>
            </a:p>
          </p:txBody>
        </p:sp>
        <p:sp>
          <p:nvSpPr>
            <p:cNvPr id="20" name="Text Box 177"/>
            <p:cNvSpPr txBox="1">
              <a:spLocks noChangeArrowheads="1"/>
            </p:cNvSpPr>
            <p:nvPr/>
          </p:nvSpPr>
          <p:spPr bwMode="auto">
            <a:xfrm>
              <a:off x="1725" y="1626"/>
              <a:ext cx="302"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100</a:t>
              </a:r>
            </a:p>
          </p:txBody>
        </p:sp>
        <p:sp>
          <p:nvSpPr>
            <p:cNvPr id="21" name="Text Box 178"/>
            <p:cNvSpPr txBox="1">
              <a:spLocks noChangeArrowheads="1"/>
            </p:cNvSpPr>
            <p:nvPr/>
          </p:nvSpPr>
          <p:spPr bwMode="auto">
            <a:xfrm>
              <a:off x="1787" y="1946"/>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50</a:t>
              </a:r>
            </a:p>
          </p:txBody>
        </p:sp>
        <p:sp>
          <p:nvSpPr>
            <p:cNvPr id="22" name="Text Box 179"/>
            <p:cNvSpPr txBox="1">
              <a:spLocks noChangeArrowheads="1"/>
            </p:cNvSpPr>
            <p:nvPr/>
          </p:nvSpPr>
          <p:spPr bwMode="auto">
            <a:xfrm>
              <a:off x="1856" y="2315"/>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0</a:t>
              </a:r>
            </a:p>
          </p:txBody>
        </p:sp>
        <p:sp>
          <p:nvSpPr>
            <p:cNvPr id="23" name="Text Box 180"/>
            <p:cNvSpPr txBox="1">
              <a:spLocks noChangeArrowheads="1"/>
            </p:cNvSpPr>
            <p:nvPr/>
          </p:nvSpPr>
          <p:spPr bwMode="auto">
            <a:xfrm>
              <a:off x="1661" y="2524"/>
              <a:ext cx="364"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$750</a:t>
              </a:r>
            </a:p>
          </p:txBody>
        </p:sp>
        <p:sp>
          <p:nvSpPr>
            <p:cNvPr id="24" name="Text Box 181"/>
            <p:cNvSpPr txBox="1">
              <a:spLocks noChangeArrowheads="1"/>
            </p:cNvSpPr>
            <p:nvPr/>
          </p:nvSpPr>
          <p:spPr bwMode="auto">
            <a:xfrm>
              <a:off x="1723" y="2949"/>
              <a:ext cx="302"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500</a:t>
              </a:r>
            </a:p>
          </p:txBody>
        </p:sp>
        <p:sp>
          <p:nvSpPr>
            <p:cNvPr id="25" name="Text Box 182"/>
            <p:cNvSpPr txBox="1">
              <a:spLocks noChangeArrowheads="1"/>
            </p:cNvSpPr>
            <p:nvPr/>
          </p:nvSpPr>
          <p:spPr bwMode="auto">
            <a:xfrm>
              <a:off x="1723" y="3381"/>
              <a:ext cx="302"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250</a:t>
              </a:r>
            </a:p>
          </p:txBody>
        </p:sp>
        <p:sp>
          <p:nvSpPr>
            <p:cNvPr id="26" name="Text Box 183"/>
            <p:cNvSpPr txBox="1">
              <a:spLocks noChangeArrowheads="1"/>
            </p:cNvSpPr>
            <p:nvPr/>
          </p:nvSpPr>
          <p:spPr bwMode="auto">
            <a:xfrm>
              <a:off x="1848" y="3855"/>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0</a:t>
              </a:r>
            </a:p>
          </p:txBody>
        </p:sp>
        <p:grpSp>
          <p:nvGrpSpPr>
            <p:cNvPr id="17" name="Group 193"/>
            <p:cNvGrpSpPr>
              <a:grpSpLocks/>
            </p:cNvGrpSpPr>
            <p:nvPr/>
          </p:nvGrpSpPr>
          <p:grpSpPr bwMode="auto">
            <a:xfrm>
              <a:off x="2239" y="2353"/>
              <a:ext cx="2688" cy="192"/>
              <a:chOff x="2239" y="2423"/>
              <a:chExt cx="2688" cy="192"/>
            </a:xfrm>
            <a:grpFill/>
          </p:grpSpPr>
          <p:sp>
            <p:nvSpPr>
              <p:cNvPr id="40" name="Text Box 184"/>
              <p:cNvSpPr txBox="1">
                <a:spLocks noChangeArrowheads="1"/>
              </p:cNvSpPr>
              <p:nvPr/>
            </p:nvSpPr>
            <p:spPr bwMode="auto">
              <a:xfrm>
                <a:off x="2239" y="2423"/>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2</a:t>
                </a:r>
              </a:p>
            </p:txBody>
          </p:sp>
          <p:sp>
            <p:nvSpPr>
              <p:cNvPr id="41" name="Text Box 185"/>
              <p:cNvSpPr txBox="1">
                <a:spLocks noChangeArrowheads="1"/>
              </p:cNvSpPr>
              <p:nvPr/>
            </p:nvSpPr>
            <p:spPr bwMode="auto">
              <a:xfrm>
                <a:off x="2545" y="2423"/>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4</a:t>
                </a:r>
              </a:p>
            </p:txBody>
          </p:sp>
          <p:sp>
            <p:nvSpPr>
              <p:cNvPr id="42" name="Text Box 186"/>
              <p:cNvSpPr txBox="1">
                <a:spLocks noChangeArrowheads="1"/>
              </p:cNvSpPr>
              <p:nvPr/>
            </p:nvSpPr>
            <p:spPr bwMode="auto">
              <a:xfrm>
                <a:off x="2851" y="2423"/>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6</a:t>
                </a:r>
              </a:p>
            </p:txBody>
          </p:sp>
          <p:sp>
            <p:nvSpPr>
              <p:cNvPr id="43" name="Text Box 187"/>
              <p:cNvSpPr txBox="1">
                <a:spLocks noChangeArrowheads="1"/>
              </p:cNvSpPr>
              <p:nvPr/>
            </p:nvSpPr>
            <p:spPr bwMode="auto">
              <a:xfrm>
                <a:off x="3164" y="2423"/>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8</a:t>
                </a:r>
              </a:p>
            </p:txBody>
          </p:sp>
          <p:sp>
            <p:nvSpPr>
              <p:cNvPr id="44" name="Text Box 188"/>
              <p:cNvSpPr txBox="1">
                <a:spLocks noChangeArrowheads="1"/>
              </p:cNvSpPr>
              <p:nvPr/>
            </p:nvSpPr>
            <p:spPr bwMode="auto">
              <a:xfrm>
                <a:off x="3442"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10</a:t>
                </a:r>
              </a:p>
            </p:txBody>
          </p:sp>
          <p:sp>
            <p:nvSpPr>
              <p:cNvPr id="45" name="Text Box 189"/>
              <p:cNvSpPr txBox="1">
                <a:spLocks noChangeArrowheads="1"/>
              </p:cNvSpPr>
              <p:nvPr/>
            </p:nvSpPr>
            <p:spPr bwMode="auto">
              <a:xfrm>
                <a:off x="3748"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12</a:t>
                </a:r>
              </a:p>
            </p:txBody>
          </p:sp>
          <p:sp>
            <p:nvSpPr>
              <p:cNvPr id="46" name="Text Box 190"/>
              <p:cNvSpPr txBox="1">
                <a:spLocks noChangeArrowheads="1"/>
              </p:cNvSpPr>
              <p:nvPr/>
            </p:nvSpPr>
            <p:spPr bwMode="auto">
              <a:xfrm>
                <a:off x="4061"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14</a:t>
                </a:r>
              </a:p>
            </p:txBody>
          </p:sp>
          <p:sp>
            <p:nvSpPr>
              <p:cNvPr id="47" name="Text Box 191"/>
              <p:cNvSpPr txBox="1">
                <a:spLocks noChangeArrowheads="1"/>
              </p:cNvSpPr>
              <p:nvPr/>
            </p:nvSpPr>
            <p:spPr bwMode="auto">
              <a:xfrm>
                <a:off x="4381"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16</a:t>
                </a:r>
              </a:p>
            </p:txBody>
          </p:sp>
          <p:sp>
            <p:nvSpPr>
              <p:cNvPr id="48" name="Text Box 192"/>
              <p:cNvSpPr txBox="1">
                <a:spLocks noChangeArrowheads="1"/>
              </p:cNvSpPr>
              <p:nvPr/>
            </p:nvSpPr>
            <p:spPr bwMode="auto">
              <a:xfrm>
                <a:off x="4687"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18</a:t>
                </a:r>
              </a:p>
            </p:txBody>
          </p:sp>
        </p:grpSp>
        <p:grpSp>
          <p:nvGrpSpPr>
            <p:cNvPr id="27" name="Group 194"/>
            <p:cNvGrpSpPr>
              <a:grpSpLocks/>
            </p:cNvGrpSpPr>
            <p:nvPr/>
          </p:nvGrpSpPr>
          <p:grpSpPr bwMode="auto">
            <a:xfrm>
              <a:off x="2244" y="3898"/>
              <a:ext cx="2688" cy="192"/>
              <a:chOff x="2239" y="2423"/>
              <a:chExt cx="2688" cy="192"/>
            </a:xfrm>
            <a:grpFill/>
          </p:grpSpPr>
          <p:sp>
            <p:nvSpPr>
              <p:cNvPr id="31" name="Text Box 195"/>
              <p:cNvSpPr txBox="1">
                <a:spLocks noChangeArrowheads="1"/>
              </p:cNvSpPr>
              <p:nvPr/>
            </p:nvSpPr>
            <p:spPr bwMode="auto">
              <a:xfrm>
                <a:off x="2239" y="2423"/>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2</a:t>
                </a:r>
              </a:p>
            </p:txBody>
          </p:sp>
          <p:sp>
            <p:nvSpPr>
              <p:cNvPr id="32" name="Text Box 196"/>
              <p:cNvSpPr txBox="1">
                <a:spLocks noChangeArrowheads="1"/>
              </p:cNvSpPr>
              <p:nvPr/>
            </p:nvSpPr>
            <p:spPr bwMode="auto">
              <a:xfrm>
                <a:off x="2545" y="2423"/>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4</a:t>
                </a:r>
              </a:p>
            </p:txBody>
          </p:sp>
          <p:sp>
            <p:nvSpPr>
              <p:cNvPr id="33" name="Text Box 197"/>
              <p:cNvSpPr txBox="1">
                <a:spLocks noChangeArrowheads="1"/>
              </p:cNvSpPr>
              <p:nvPr/>
            </p:nvSpPr>
            <p:spPr bwMode="auto">
              <a:xfrm>
                <a:off x="2851" y="2423"/>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6</a:t>
                </a:r>
              </a:p>
            </p:txBody>
          </p:sp>
          <p:sp>
            <p:nvSpPr>
              <p:cNvPr id="34" name="Text Box 198"/>
              <p:cNvSpPr txBox="1">
                <a:spLocks noChangeArrowheads="1"/>
              </p:cNvSpPr>
              <p:nvPr/>
            </p:nvSpPr>
            <p:spPr bwMode="auto">
              <a:xfrm>
                <a:off x="3164" y="2423"/>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8</a:t>
                </a:r>
              </a:p>
            </p:txBody>
          </p:sp>
          <p:sp>
            <p:nvSpPr>
              <p:cNvPr id="35" name="Text Box 199"/>
              <p:cNvSpPr txBox="1">
                <a:spLocks noChangeArrowheads="1"/>
              </p:cNvSpPr>
              <p:nvPr/>
            </p:nvSpPr>
            <p:spPr bwMode="auto">
              <a:xfrm>
                <a:off x="3442"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10</a:t>
                </a:r>
              </a:p>
            </p:txBody>
          </p:sp>
          <p:sp>
            <p:nvSpPr>
              <p:cNvPr id="36" name="Text Box 200"/>
              <p:cNvSpPr txBox="1">
                <a:spLocks noChangeArrowheads="1"/>
              </p:cNvSpPr>
              <p:nvPr/>
            </p:nvSpPr>
            <p:spPr bwMode="auto">
              <a:xfrm>
                <a:off x="3748"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12</a:t>
                </a:r>
              </a:p>
            </p:txBody>
          </p:sp>
          <p:sp>
            <p:nvSpPr>
              <p:cNvPr id="37" name="Text Box 201"/>
              <p:cNvSpPr txBox="1">
                <a:spLocks noChangeArrowheads="1"/>
              </p:cNvSpPr>
              <p:nvPr/>
            </p:nvSpPr>
            <p:spPr bwMode="auto">
              <a:xfrm>
                <a:off x="4061"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14</a:t>
                </a:r>
              </a:p>
            </p:txBody>
          </p:sp>
          <p:sp>
            <p:nvSpPr>
              <p:cNvPr id="38" name="Text Box 202"/>
              <p:cNvSpPr txBox="1">
                <a:spLocks noChangeArrowheads="1"/>
              </p:cNvSpPr>
              <p:nvPr/>
            </p:nvSpPr>
            <p:spPr bwMode="auto">
              <a:xfrm>
                <a:off x="4381"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16</a:t>
                </a:r>
              </a:p>
            </p:txBody>
          </p:sp>
          <p:sp>
            <p:nvSpPr>
              <p:cNvPr id="39" name="Text Box 203"/>
              <p:cNvSpPr txBox="1">
                <a:spLocks noChangeArrowheads="1"/>
              </p:cNvSpPr>
              <p:nvPr/>
            </p:nvSpPr>
            <p:spPr bwMode="auto">
              <a:xfrm>
                <a:off x="4687" y="2423"/>
                <a:ext cx="240"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18</a:t>
                </a:r>
              </a:p>
            </p:txBody>
          </p:sp>
        </p:grpSp>
        <p:sp>
          <p:nvSpPr>
            <p:cNvPr id="29" name="Text Box 208"/>
            <p:cNvSpPr txBox="1">
              <a:spLocks noChangeArrowheads="1"/>
            </p:cNvSpPr>
            <p:nvPr/>
          </p:nvSpPr>
          <p:spPr bwMode="auto">
            <a:xfrm rot="16200000">
              <a:off x="1335" y="1553"/>
              <a:ext cx="472" cy="233"/>
            </a:xfrm>
            <a:prstGeom prst="rect">
              <a:avLst/>
            </a:prstGeom>
            <a:grpFill/>
            <a:ln w="9525">
              <a:noFill/>
              <a:miter lim="800000"/>
              <a:headEnd/>
              <a:tailEnd/>
            </a:ln>
          </p:spPr>
          <p:txBody>
            <a:bodyPr wrap="none">
              <a:spAutoFit/>
            </a:bodyPr>
            <a:lstStyle/>
            <a:p>
              <a:pPr eaLnBrk="1" hangingPunct="1">
                <a:defRPr/>
              </a:pPr>
              <a:r>
                <a:rPr lang="en-US" b="1" i="1" dirty="0">
                  <a:ea typeface="+mn-ea"/>
                  <a:cs typeface="Arial" charset="0"/>
                </a:rPr>
                <a:t>Price</a:t>
              </a:r>
            </a:p>
          </p:txBody>
        </p:sp>
        <p:sp>
          <p:nvSpPr>
            <p:cNvPr id="30" name="Text Box 209"/>
            <p:cNvSpPr txBox="1">
              <a:spLocks noChangeArrowheads="1"/>
            </p:cNvSpPr>
            <p:nvPr/>
          </p:nvSpPr>
          <p:spPr bwMode="auto">
            <a:xfrm rot="16200000">
              <a:off x="1103" y="3042"/>
              <a:ext cx="936" cy="233"/>
            </a:xfrm>
            <a:prstGeom prst="rect">
              <a:avLst/>
            </a:prstGeom>
            <a:grpFill/>
            <a:ln w="9525">
              <a:noFill/>
              <a:miter lim="800000"/>
              <a:headEnd/>
              <a:tailEnd/>
            </a:ln>
          </p:spPr>
          <p:txBody>
            <a:bodyPr wrap="none">
              <a:spAutoFit/>
            </a:bodyPr>
            <a:lstStyle/>
            <a:p>
              <a:pPr eaLnBrk="1" hangingPunct="1">
                <a:defRPr/>
              </a:pPr>
              <a:r>
                <a:rPr lang="en-US" b="1" i="1" dirty="0">
                  <a:ea typeface="+mn-ea"/>
                  <a:cs typeface="Arial" charset="0"/>
                </a:rPr>
                <a:t>Total revenue</a:t>
              </a:r>
            </a:p>
          </p:txBody>
        </p:sp>
      </p:grpSp>
      <p:sp>
        <p:nvSpPr>
          <p:cNvPr id="79" name="Text Box 204"/>
          <p:cNvSpPr txBox="1">
            <a:spLocks noChangeArrowheads="1"/>
          </p:cNvSpPr>
          <p:nvPr/>
        </p:nvSpPr>
        <p:spPr bwMode="auto">
          <a:xfrm>
            <a:off x="2703512" y="1550734"/>
            <a:ext cx="787400"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solidFill>
                  <a:srgbClr val="000000"/>
                </a:solidFill>
                <a:latin typeface="+mn-lt"/>
                <a:ea typeface="+mn-ea"/>
              </a:rPr>
              <a:t>Elastic</a:t>
            </a:r>
          </a:p>
        </p:txBody>
      </p:sp>
      <p:sp>
        <p:nvSpPr>
          <p:cNvPr id="80" name="Text Box 205"/>
          <p:cNvSpPr txBox="1">
            <a:spLocks noChangeArrowheads="1"/>
          </p:cNvSpPr>
          <p:nvPr/>
        </p:nvSpPr>
        <p:spPr bwMode="auto">
          <a:xfrm>
            <a:off x="5056187" y="1550734"/>
            <a:ext cx="976313"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solidFill>
                  <a:srgbClr val="000000"/>
                </a:solidFill>
                <a:latin typeface="+mn-lt"/>
                <a:ea typeface="+mn-ea"/>
              </a:rPr>
              <a:t>Inelastic</a:t>
            </a:r>
          </a:p>
        </p:txBody>
      </p:sp>
      <p:sp>
        <p:nvSpPr>
          <p:cNvPr id="82" name="Text Box 207"/>
          <p:cNvSpPr txBox="1">
            <a:spLocks noChangeArrowheads="1"/>
          </p:cNvSpPr>
          <p:nvPr/>
        </p:nvSpPr>
        <p:spPr bwMode="auto">
          <a:xfrm>
            <a:off x="3230562" y="4000246"/>
            <a:ext cx="21256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600" b="1" dirty="0">
                <a:latin typeface="Arial" panose="020B0604020202020204" pitchFamily="34" charset="0"/>
              </a:rPr>
              <a:t>Total-revenue</a:t>
            </a:r>
            <a:r>
              <a:rPr lang="en-US" altLang="en-US" sz="1600" b="1" i="1" dirty="0">
                <a:latin typeface="Arial" panose="020B0604020202020204" pitchFamily="34" charset="0"/>
              </a:rPr>
              <a:t> curve</a:t>
            </a:r>
          </a:p>
        </p:txBody>
      </p:sp>
      <p:grpSp>
        <p:nvGrpSpPr>
          <p:cNvPr id="28" name="Group 86"/>
          <p:cNvGrpSpPr>
            <a:grpSpLocks/>
          </p:cNvGrpSpPr>
          <p:nvPr/>
        </p:nvGrpSpPr>
        <p:grpSpPr bwMode="auto">
          <a:xfrm>
            <a:off x="2012949" y="2016125"/>
            <a:ext cx="4376738" cy="4300537"/>
            <a:chOff x="2002" y="1193"/>
            <a:chExt cx="2757" cy="2709"/>
          </a:xfrm>
          <a:noFill/>
        </p:grpSpPr>
        <p:sp>
          <p:nvSpPr>
            <p:cNvPr id="84" name="Line 211"/>
            <p:cNvSpPr>
              <a:spLocks noChangeShapeType="1"/>
            </p:cNvSpPr>
            <p:nvPr/>
          </p:nvSpPr>
          <p:spPr bwMode="auto">
            <a:xfrm>
              <a:off x="2009" y="1193"/>
              <a:ext cx="1337" cy="1178"/>
            </a:xfrm>
            <a:prstGeom prst="line">
              <a:avLst/>
            </a:prstGeom>
            <a:grpFill/>
            <a:ln w="57150">
              <a:solidFill>
                <a:schemeClr val="bg1">
                  <a:lumMod val="50000"/>
                  <a:alpha val="60000"/>
                </a:schemeClr>
              </a:solidFill>
              <a:round/>
              <a:headEnd/>
              <a:tailEnd/>
            </a:ln>
          </p:spPr>
          <p:txBody>
            <a:bodyPr/>
            <a:lstStyle/>
            <a:p>
              <a:pPr eaLnBrk="1" hangingPunct="1">
                <a:defRPr/>
              </a:pPr>
              <a:endParaRPr lang="en-US" dirty="0">
                <a:ea typeface="+mn-ea"/>
                <a:cs typeface="Arial" charset="0"/>
              </a:endParaRPr>
            </a:p>
          </p:txBody>
        </p:sp>
        <p:sp>
          <p:nvSpPr>
            <p:cNvPr id="85" name="Line 210"/>
            <p:cNvSpPr>
              <a:spLocks noChangeShapeType="1"/>
            </p:cNvSpPr>
            <p:nvPr/>
          </p:nvSpPr>
          <p:spPr bwMode="auto">
            <a:xfrm>
              <a:off x="2002" y="1193"/>
              <a:ext cx="2750" cy="1159"/>
            </a:xfrm>
            <a:prstGeom prst="line">
              <a:avLst/>
            </a:prstGeom>
            <a:grpFill/>
            <a:ln w="57150">
              <a:solidFill>
                <a:srgbClr val="669900"/>
              </a:solidFill>
              <a:round/>
              <a:headEnd/>
              <a:tailEnd/>
            </a:ln>
          </p:spPr>
          <p:txBody>
            <a:bodyPr/>
            <a:lstStyle/>
            <a:p>
              <a:pPr eaLnBrk="1" hangingPunct="1">
                <a:defRPr/>
              </a:pPr>
              <a:endParaRPr lang="en-US" dirty="0">
                <a:ea typeface="+mn-ea"/>
                <a:cs typeface="Arial" charset="0"/>
              </a:endParaRPr>
            </a:p>
          </p:txBody>
        </p:sp>
        <p:sp>
          <p:nvSpPr>
            <p:cNvPr id="86" name="Freeform 212"/>
            <p:cNvSpPr>
              <a:spLocks/>
            </p:cNvSpPr>
            <p:nvPr/>
          </p:nvSpPr>
          <p:spPr bwMode="auto">
            <a:xfrm>
              <a:off x="2002" y="2679"/>
              <a:ext cx="2757" cy="1223"/>
            </a:xfrm>
            <a:custGeom>
              <a:avLst/>
              <a:gdLst>
                <a:gd name="T0" fmla="*/ 0 w 2757"/>
                <a:gd name="T1" fmla="*/ 1223 h 1223"/>
                <a:gd name="T2" fmla="*/ 638 w 2757"/>
                <a:gd name="T3" fmla="*/ 366 h 1223"/>
                <a:gd name="T4" fmla="*/ 1324 w 2757"/>
                <a:gd name="T5" fmla="*/ 2 h 1223"/>
                <a:gd name="T6" fmla="*/ 2174 w 2757"/>
                <a:gd name="T7" fmla="*/ 379 h 1223"/>
                <a:gd name="T8" fmla="*/ 2757 w 2757"/>
                <a:gd name="T9" fmla="*/ 1223 h 1223"/>
                <a:gd name="T10" fmla="*/ 0 60000 65536"/>
                <a:gd name="T11" fmla="*/ 0 60000 65536"/>
                <a:gd name="T12" fmla="*/ 0 60000 65536"/>
                <a:gd name="T13" fmla="*/ 0 60000 65536"/>
                <a:gd name="T14" fmla="*/ 0 60000 65536"/>
                <a:gd name="T15" fmla="*/ 0 w 2757"/>
                <a:gd name="T16" fmla="*/ 0 h 1223"/>
                <a:gd name="T17" fmla="*/ 2757 w 2757"/>
                <a:gd name="T18" fmla="*/ 1223 h 1223"/>
              </a:gdLst>
              <a:ahLst/>
              <a:cxnLst>
                <a:cxn ang="T10">
                  <a:pos x="T0" y="T1"/>
                </a:cxn>
                <a:cxn ang="T11">
                  <a:pos x="T2" y="T3"/>
                </a:cxn>
                <a:cxn ang="T12">
                  <a:pos x="T4" y="T5"/>
                </a:cxn>
                <a:cxn ang="T13">
                  <a:pos x="T6" y="T7"/>
                </a:cxn>
                <a:cxn ang="T14">
                  <a:pos x="T8" y="T9"/>
                </a:cxn>
              </a:cxnLst>
              <a:rect l="T15" t="T16" r="T17" b="T18"/>
              <a:pathLst>
                <a:path w="2757" h="1223">
                  <a:moveTo>
                    <a:pt x="0" y="1223"/>
                  </a:moveTo>
                  <a:cubicBezTo>
                    <a:pt x="208" y="896"/>
                    <a:pt x="417" y="569"/>
                    <a:pt x="638" y="366"/>
                  </a:cubicBezTo>
                  <a:cubicBezTo>
                    <a:pt x="859" y="163"/>
                    <a:pt x="1068" y="0"/>
                    <a:pt x="1324" y="2"/>
                  </a:cubicBezTo>
                  <a:cubicBezTo>
                    <a:pt x="1580" y="4"/>
                    <a:pt x="1935" y="175"/>
                    <a:pt x="2174" y="379"/>
                  </a:cubicBezTo>
                  <a:cubicBezTo>
                    <a:pt x="2413" y="583"/>
                    <a:pt x="2636" y="1047"/>
                    <a:pt x="2757" y="1223"/>
                  </a:cubicBezTo>
                </a:path>
              </a:pathLst>
            </a:custGeom>
            <a:grpFill/>
            <a:ln w="57150">
              <a:solidFill>
                <a:schemeClr val="tx2">
                  <a:lumMod val="75000"/>
                </a:schemeClr>
              </a:solidFill>
              <a:round/>
              <a:headEnd/>
              <a:tailEnd/>
            </a:ln>
          </p:spPr>
          <p:txBody>
            <a:bodyPr/>
            <a:lstStyle/>
            <a:p>
              <a:pPr eaLnBrk="1" hangingPunct="1">
                <a:defRPr/>
              </a:pPr>
              <a:endParaRPr lang="en-US" dirty="0">
                <a:ea typeface="+mn-ea"/>
                <a:cs typeface="Arial" charset="0"/>
              </a:endParaRPr>
            </a:p>
          </p:txBody>
        </p:sp>
      </p:grpSp>
      <p:sp>
        <p:nvSpPr>
          <p:cNvPr id="87" name="Text Box 221"/>
          <p:cNvSpPr txBox="1">
            <a:spLocks noChangeArrowheads="1"/>
          </p:cNvSpPr>
          <p:nvPr/>
        </p:nvSpPr>
        <p:spPr bwMode="auto">
          <a:xfrm>
            <a:off x="6145212" y="3381121"/>
            <a:ext cx="314325" cy="33813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1600" b="1" dirty="0">
                <a:latin typeface="+mn-lt"/>
                <a:ea typeface="+mn-ea"/>
              </a:rPr>
              <a:t>D</a:t>
            </a:r>
          </a:p>
        </p:txBody>
      </p:sp>
      <p:sp>
        <p:nvSpPr>
          <p:cNvPr id="88" name="Text Box 222"/>
          <p:cNvSpPr txBox="1">
            <a:spLocks noChangeArrowheads="1"/>
          </p:cNvSpPr>
          <p:nvPr/>
        </p:nvSpPr>
        <p:spPr bwMode="auto">
          <a:xfrm>
            <a:off x="3386137" y="3577971"/>
            <a:ext cx="479425" cy="33813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1600" b="1" dirty="0">
                <a:latin typeface="+mn-lt"/>
                <a:ea typeface="+mn-ea"/>
              </a:rPr>
              <a:t>MR</a:t>
            </a:r>
          </a:p>
        </p:txBody>
      </p:sp>
      <p:sp>
        <p:nvSpPr>
          <p:cNvPr id="89" name="Text Box 223"/>
          <p:cNvSpPr txBox="1">
            <a:spLocks noChangeArrowheads="1"/>
          </p:cNvSpPr>
          <p:nvPr/>
        </p:nvSpPr>
        <p:spPr bwMode="auto">
          <a:xfrm>
            <a:off x="6245225" y="5784596"/>
            <a:ext cx="401637" cy="33813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1600" b="1" dirty="0">
                <a:latin typeface="+mn-lt"/>
                <a:ea typeface="+mn-ea"/>
              </a:rPr>
              <a:t>TR</a:t>
            </a:r>
          </a:p>
        </p:txBody>
      </p:sp>
      <p:sp>
        <p:nvSpPr>
          <p:cNvPr id="90" name="AutoShape 224"/>
          <p:cNvSpPr>
            <a:spLocks/>
          </p:cNvSpPr>
          <p:nvPr/>
        </p:nvSpPr>
        <p:spPr bwMode="auto">
          <a:xfrm rot="5400000">
            <a:off x="2987674" y="904622"/>
            <a:ext cx="195263" cy="2100262"/>
          </a:xfrm>
          <a:prstGeom prst="rightBrace">
            <a:avLst>
              <a:gd name="adj1" fmla="val 8963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91" name="AutoShape 225"/>
          <p:cNvSpPr>
            <a:spLocks/>
          </p:cNvSpPr>
          <p:nvPr/>
        </p:nvSpPr>
        <p:spPr bwMode="auto">
          <a:xfrm rot="5400000">
            <a:off x="5460999" y="558547"/>
            <a:ext cx="195263" cy="2786062"/>
          </a:xfrm>
          <a:prstGeom prst="rightBrace">
            <a:avLst>
              <a:gd name="adj1" fmla="val 11890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254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1000"/>
                                        <p:tgtEl>
                                          <p:spTgt spid="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3000"/>
                                        <p:tgtEl>
                                          <p:spTgt spid="28"/>
                                        </p:tgtEl>
                                      </p:cBhvr>
                                    </p:animEffect>
                                  </p:childTnLst>
                                </p:cTn>
                              </p:par>
                            </p:childTnLst>
                          </p:cTn>
                        </p:par>
                        <p:par>
                          <p:cTn id="17" fill="hold" nodeType="afterGroup">
                            <p:stCondLst>
                              <p:cond delay="3000"/>
                            </p:stCondLst>
                            <p:childTnLst>
                              <p:par>
                                <p:cTn id="18" presetID="1" presetClass="entr" presetSubtype="0"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nodeType="afterGroup">
                            <p:stCondLst>
                              <p:cond delay="40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000"/>
                                        <p:tgtEl>
                                          <p:spTgt spid="3"/>
                                        </p:tgtEl>
                                      </p:cBhvr>
                                    </p:animEffect>
                                  </p:childTnLst>
                                </p:cTn>
                              </p:par>
                            </p:childTnLst>
                          </p:cTn>
                        </p:par>
                        <p:par>
                          <p:cTn id="32" fill="hold" nodeType="afterGroup">
                            <p:stCondLst>
                              <p:cond delay="5000"/>
                            </p:stCondLst>
                            <p:childTnLst>
                              <p:par>
                                <p:cTn id="33" presetID="1" presetClass="entr" presetSubtype="0" fill="hold" grpId="0" nodeType="after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par>
                          <p:cTn id="35" fill="hold" nodeType="afterGroup">
                            <p:stCondLst>
                              <p:cond delay="5000"/>
                            </p:stCondLst>
                            <p:childTnLst>
                              <p:par>
                                <p:cTn id="36" presetID="22" presetClass="entr" presetSubtype="1" fill="hold" grpId="0" nodeType="after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wipe(up)">
                                      <p:cBhvr>
                                        <p:cTn id="38" dur="500"/>
                                        <p:tgtEl>
                                          <p:spTgt spid="90"/>
                                        </p:tgtEl>
                                      </p:cBhvr>
                                    </p:animEffect>
                                  </p:childTnLst>
                                </p:cTn>
                              </p:par>
                            </p:childTnLst>
                          </p:cTn>
                        </p:par>
                        <p:par>
                          <p:cTn id="39" fill="hold" nodeType="afterGroup">
                            <p:stCondLst>
                              <p:cond delay="5500"/>
                            </p:stCondLst>
                            <p:childTnLst>
                              <p:par>
                                <p:cTn id="40" presetID="22" presetClass="entr" presetSubtype="8"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1000"/>
                                        <p:tgtEl>
                                          <p:spTgt spid="4"/>
                                        </p:tgtEl>
                                      </p:cBhvr>
                                    </p:animEffect>
                                  </p:childTnLst>
                                </p:cTn>
                              </p:par>
                            </p:childTnLst>
                          </p:cTn>
                        </p:par>
                        <p:par>
                          <p:cTn id="43" fill="hold" nodeType="afterGroup">
                            <p:stCondLst>
                              <p:cond delay="6500"/>
                            </p:stCondLst>
                            <p:childTnLst>
                              <p:par>
                                <p:cTn id="44" presetID="2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1000"/>
                                        <p:tgtEl>
                                          <p:spTgt spid="2"/>
                                        </p:tgtEl>
                                      </p:cBhvr>
                                    </p:animEffect>
                                  </p:childTnLst>
                                </p:cTn>
                              </p:par>
                            </p:childTnLst>
                          </p:cTn>
                        </p:par>
                        <p:par>
                          <p:cTn id="47" fill="hold" nodeType="afterGroup">
                            <p:stCondLst>
                              <p:cond delay="7500"/>
                            </p:stCondLst>
                            <p:childTnLst>
                              <p:par>
                                <p:cTn id="48" presetID="1" presetClass="entr" presetSubtype="0"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childTnLst>
                                </p:cTn>
                              </p:par>
                            </p:childTnLst>
                          </p:cTn>
                        </p:par>
                        <p:par>
                          <p:cTn id="50" fill="hold" nodeType="afterGroup">
                            <p:stCondLst>
                              <p:cond delay="7500"/>
                            </p:stCondLst>
                            <p:childTnLst>
                              <p:par>
                                <p:cTn id="51" presetID="22" presetClass="entr" presetSubtype="1"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wipe(up)">
                                      <p:cBhvr>
                                        <p:cTn id="5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2" grpId="0"/>
      <p:bldP spid="87" grpId="0"/>
      <p:bldP spid="88" grpId="0"/>
      <p:bldP spid="89" grpId="0"/>
      <p:bldP spid="90" grpId="0" animBg="1"/>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5" name="Rectangle 89"/>
          <p:cNvSpPr>
            <a:spLocks noChangeArrowheads="1"/>
          </p:cNvSpPr>
          <p:nvPr/>
        </p:nvSpPr>
        <p:spPr bwMode="auto">
          <a:xfrm>
            <a:off x="1905000" y="4256088"/>
            <a:ext cx="6911975" cy="239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476" name="Rectangle 20"/>
          <p:cNvSpPr>
            <a:spLocks noChangeArrowheads="1"/>
          </p:cNvSpPr>
          <p:nvPr/>
        </p:nvSpPr>
        <p:spPr bwMode="auto">
          <a:xfrm>
            <a:off x="1730375" y="1789113"/>
            <a:ext cx="7108825" cy="1022350"/>
          </a:xfrm>
          <a:prstGeom prst="rect">
            <a:avLst/>
          </a:prstGeom>
          <a:solidFill>
            <a:srgbClr val="CC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9458" name="Rectangle 2"/>
          <p:cNvSpPr>
            <a:spLocks noGrp="1" noChangeArrowheads="1"/>
          </p:cNvSpPr>
          <p:nvPr>
            <p:ph type="title"/>
          </p:nvPr>
        </p:nvSpPr>
        <p:spPr>
          <a:xfrm>
            <a:off x="830263" y="0"/>
            <a:ext cx="8313737" cy="1143000"/>
          </a:xfrm>
        </p:spPr>
        <p:txBody>
          <a:bodyPr/>
          <a:lstStyle/>
          <a:p>
            <a:pPr eaLnBrk="1" hangingPunct="1"/>
            <a:r>
              <a:rPr lang="en-US" altLang="en-US" smtClean="0">
                <a:ea typeface="ＭＳ Ｐゴシック" panose="020B0600070205080204" pitchFamily="34" charset="-128"/>
              </a:rPr>
              <a:t>Monopoly Revenue and Costs</a:t>
            </a:r>
          </a:p>
        </p:txBody>
      </p:sp>
      <p:sp>
        <p:nvSpPr>
          <p:cNvPr id="19460" name="Text Box 4"/>
          <p:cNvSpPr txBox="1">
            <a:spLocks noChangeArrowheads="1"/>
          </p:cNvSpPr>
          <p:nvPr/>
        </p:nvSpPr>
        <p:spPr bwMode="auto">
          <a:xfrm>
            <a:off x="1663700" y="2200275"/>
            <a:ext cx="9588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Quantity</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Of Output</a:t>
            </a:r>
          </a:p>
        </p:txBody>
      </p:sp>
      <p:sp>
        <p:nvSpPr>
          <p:cNvPr id="19461" name="Text Box 5"/>
          <p:cNvSpPr txBox="1">
            <a:spLocks noChangeArrowheads="1"/>
          </p:cNvSpPr>
          <p:nvPr/>
        </p:nvSpPr>
        <p:spPr bwMode="auto">
          <a:xfrm>
            <a:off x="2532063" y="2032000"/>
            <a:ext cx="9302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(2)</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Price</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(Average</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Revenue)</a:t>
            </a:r>
          </a:p>
        </p:txBody>
      </p:sp>
      <p:sp>
        <p:nvSpPr>
          <p:cNvPr id="19462" name="Text Box 6"/>
          <p:cNvSpPr txBox="1">
            <a:spLocks noChangeArrowheads="1"/>
          </p:cNvSpPr>
          <p:nvPr/>
        </p:nvSpPr>
        <p:spPr bwMode="auto">
          <a:xfrm>
            <a:off x="3468688" y="2032000"/>
            <a:ext cx="8747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(3)</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Total</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Revenue</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 X (2)</a:t>
            </a:r>
          </a:p>
        </p:txBody>
      </p:sp>
      <p:sp>
        <p:nvSpPr>
          <p:cNvPr id="19463" name="Text Box 7"/>
          <p:cNvSpPr txBox="1">
            <a:spLocks noChangeArrowheads="1"/>
          </p:cNvSpPr>
          <p:nvPr/>
        </p:nvSpPr>
        <p:spPr bwMode="auto">
          <a:xfrm>
            <a:off x="4327525" y="2200275"/>
            <a:ext cx="8747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(4)</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Marginal</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Revenue</a:t>
            </a:r>
          </a:p>
        </p:txBody>
      </p:sp>
      <p:sp>
        <p:nvSpPr>
          <p:cNvPr id="19464" name="Text Box 8"/>
          <p:cNvSpPr txBox="1">
            <a:spLocks noChangeArrowheads="1"/>
          </p:cNvSpPr>
          <p:nvPr/>
        </p:nvSpPr>
        <p:spPr bwMode="auto">
          <a:xfrm>
            <a:off x="5253038" y="2200275"/>
            <a:ext cx="9953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(5)</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Average</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Total Cost</a:t>
            </a:r>
          </a:p>
        </p:txBody>
      </p:sp>
      <p:sp>
        <p:nvSpPr>
          <p:cNvPr id="19465" name="Text Box 9"/>
          <p:cNvSpPr txBox="1">
            <a:spLocks noChangeArrowheads="1"/>
          </p:cNvSpPr>
          <p:nvPr/>
        </p:nvSpPr>
        <p:spPr bwMode="auto">
          <a:xfrm>
            <a:off x="6196013" y="2200275"/>
            <a:ext cx="99536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(6)</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Total Cost</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 X (5)</a:t>
            </a:r>
          </a:p>
        </p:txBody>
      </p:sp>
      <p:sp>
        <p:nvSpPr>
          <p:cNvPr id="19466" name="Text Box 10"/>
          <p:cNvSpPr txBox="1">
            <a:spLocks noChangeArrowheads="1"/>
          </p:cNvSpPr>
          <p:nvPr/>
        </p:nvSpPr>
        <p:spPr bwMode="auto">
          <a:xfrm>
            <a:off x="7097713" y="2200275"/>
            <a:ext cx="8651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Marginal</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Cost</a:t>
            </a:r>
          </a:p>
        </p:txBody>
      </p:sp>
      <p:sp>
        <p:nvSpPr>
          <p:cNvPr id="19467" name="Text Box 11"/>
          <p:cNvSpPr txBox="1">
            <a:spLocks noChangeArrowheads="1"/>
          </p:cNvSpPr>
          <p:nvPr/>
        </p:nvSpPr>
        <p:spPr bwMode="auto">
          <a:xfrm>
            <a:off x="7880350" y="2200275"/>
            <a:ext cx="9953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Profit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or Loss (-)</a:t>
            </a:r>
          </a:p>
        </p:txBody>
      </p:sp>
      <p:sp>
        <p:nvSpPr>
          <p:cNvPr id="19468" name="Text Box 12"/>
          <p:cNvSpPr txBox="1">
            <a:spLocks noChangeArrowheads="1"/>
          </p:cNvSpPr>
          <p:nvPr/>
        </p:nvSpPr>
        <p:spPr bwMode="auto">
          <a:xfrm>
            <a:off x="1924050" y="2828925"/>
            <a:ext cx="4381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5</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a:t>
            </a:r>
          </a:p>
        </p:txBody>
      </p:sp>
      <p:sp>
        <p:nvSpPr>
          <p:cNvPr id="19469" name="Text Box 13"/>
          <p:cNvSpPr txBox="1">
            <a:spLocks noChangeArrowheads="1"/>
          </p:cNvSpPr>
          <p:nvPr/>
        </p:nvSpPr>
        <p:spPr bwMode="auto">
          <a:xfrm>
            <a:off x="2651125" y="2828925"/>
            <a:ext cx="6921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$172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162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152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142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132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122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112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72</a:t>
            </a:r>
          </a:p>
        </p:txBody>
      </p:sp>
      <p:sp>
        <p:nvSpPr>
          <p:cNvPr id="19470" name="Text Box 14"/>
          <p:cNvSpPr txBox="1">
            <a:spLocks noChangeArrowheads="1"/>
          </p:cNvSpPr>
          <p:nvPr/>
        </p:nvSpPr>
        <p:spPr bwMode="auto">
          <a:xfrm>
            <a:off x="3622675" y="2828925"/>
            <a:ext cx="5651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162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304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426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528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610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672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714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736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738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720</a:t>
            </a:r>
          </a:p>
        </p:txBody>
      </p:sp>
      <p:sp>
        <p:nvSpPr>
          <p:cNvPr id="19471" name="Text Box 15"/>
          <p:cNvSpPr txBox="1">
            <a:spLocks noChangeArrowheads="1"/>
          </p:cNvSpPr>
          <p:nvPr/>
        </p:nvSpPr>
        <p:spPr bwMode="auto">
          <a:xfrm>
            <a:off x="4418013" y="2946400"/>
            <a:ext cx="6921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$162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142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122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62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42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22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-18</a:t>
            </a:r>
          </a:p>
        </p:txBody>
      </p:sp>
      <p:sp>
        <p:nvSpPr>
          <p:cNvPr id="19472" name="Text Box 16"/>
          <p:cNvSpPr txBox="1">
            <a:spLocks noChangeArrowheads="1"/>
          </p:cNvSpPr>
          <p:nvPr/>
        </p:nvSpPr>
        <p:spPr bwMode="auto">
          <a:xfrm>
            <a:off x="5246688" y="3109913"/>
            <a:ext cx="10096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$190.00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135.00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113.33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100.00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94.00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91.67</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91.43</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93.75</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97.78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103.00</a:t>
            </a:r>
          </a:p>
        </p:txBody>
      </p:sp>
      <p:sp>
        <p:nvSpPr>
          <p:cNvPr id="19473" name="Text Box 17"/>
          <p:cNvSpPr txBox="1">
            <a:spLocks noChangeArrowheads="1"/>
          </p:cNvSpPr>
          <p:nvPr/>
        </p:nvSpPr>
        <p:spPr bwMode="auto">
          <a:xfrm>
            <a:off x="6346825" y="2828925"/>
            <a:ext cx="6921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190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270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340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400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470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550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640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750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880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1030</a:t>
            </a:r>
          </a:p>
        </p:txBody>
      </p:sp>
      <p:sp>
        <p:nvSpPr>
          <p:cNvPr id="19474" name="Text Box 18"/>
          <p:cNvSpPr txBox="1">
            <a:spLocks noChangeArrowheads="1"/>
          </p:cNvSpPr>
          <p:nvPr/>
        </p:nvSpPr>
        <p:spPr bwMode="auto">
          <a:xfrm>
            <a:off x="7281863" y="2940050"/>
            <a:ext cx="5651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60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110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130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150</a:t>
            </a:r>
          </a:p>
        </p:txBody>
      </p:sp>
      <p:sp>
        <p:nvSpPr>
          <p:cNvPr id="19475" name="Text Box 19"/>
          <p:cNvSpPr txBox="1">
            <a:spLocks noChangeArrowheads="1"/>
          </p:cNvSpPr>
          <p:nvPr/>
        </p:nvSpPr>
        <p:spPr bwMode="auto">
          <a:xfrm>
            <a:off x="7993063" y="2828925"/>
            <a:ext cx="7683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-28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+34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+86</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+128</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+140</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+122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+74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-14</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-142</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-310</a:t>
            </a:r>
          </a:p>
        </p:txBody>
      </p:sp>
      <p:sp>
        <p:nvSpPr>
          <p:cNvPr id="19477" name="Text Box 21"/>
          <p:cNvSpPr txBox="1">
            <a:spLocks noChangeArrowheads="1"/>
          </p:cNvSpPr>
          <p:nvPr/>
        </p:nvSpPr>
        <p:spPr bwMode="auto">
          <a:xfrm>
            <a:off x="2854325" y="1789113"/>
            <a:ext cx="1355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Revenue Data</a:t>
            </a:r>
          </a:p>
        </p:txBody>
      </p:sp>
      <p:sp>
        <p:nvSpPr>
          <p:cNvPr id="19478" name="Text Box 22"/>
          <p:cNvSpPr txBox="1">
            <a:spLocks noChangeArrowheads="1"/>
          </p:cNvSpPr>
          <p:nvPr/>
        </p:nvSpPr>
        <p:spPr bwMode="auto">
          <a:xfrm>
            <a:off x="6567488" y="1785938"/>
            <a:ext cx="10112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Cost Data</a:t>
            </a:r>
          </a:p>
        </p:txBody>
      </p:sp>
      <p:grpSp>
        <p:nvGrpSpPr>
          <p:cNvPr id="2" name="Group 87"/>
          <p:cNvGrpSpPr>
            <a:grpSpLocks/>
          </p:cNvGrpSpPr>
          <p:nvPr/>
        </p:nvGrpSpPr>
        <p:grpSpPr bwMode="auto">
          <a:xfrm>
            <a:off x="1882775" y="2047875"/>
            <a:ext cx="6840538" cy="3175"/>
            <a:chOff x="1186" y="1290"/>
            <a:chExt cx="4309" cy="2"/>
          </a:xfrm>
        </p:grpSpPr>
        <p:sp>
          <p:nvSpPr>
            <p:cNvPr id="36951" name="Line 23"/>
            <p:cNvSpPr>
              <a:spLocks noChangeShapeType="1"/>
            </p:cNvSpPr>
            <p:nvPr/>
          </p:nvSpPr>
          <p:spPr bwMode="auto">
            <a:xfrm>
              <a:off x="1186" y="1292"/>
              <a:ext cx="20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6952" name="Line 24"/>
            <p:cNvSpPr>
              <a:spLocks noChangeShapeType="1"/>
            </p:cNvSpPr>
            <p:nvPr/>
          </p:nvSpPr>
          <p:spPr bwMode="auto">
            <a:xfrm>
              <a:off x="3417" y="1290"/>
              <a:ext cx="20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 name="Group 55"/>
          <p:cNvGrpSpPr>
            <a:grpSpLocks/>
          </p:cNvGrpSpPr>
          <p:nvPr/>
        </p:nvGrpSpPr>
        <p:grpSpPr bwMode="auto">
          <a:xfrm>
            <a:off x="4062413" y="2908300"/>
            <a:ext cx="407987" cy="2868613"/>
            <a:chOff x="2559" y="1741"/>
            <a:chExt cx="257" cy="1807"/>
          </a:xfrm>
        </p:grpSpPr>
        <p:grpSp>
          <p:nvGrpSpPr>
            <p:cNvPr id="36921" name="Group 27"/>
            <p:cNvGrpSpPr>
              <a:grpSpLocks/>
            </p:cNvGrpSpPr>
            <p:nvPr/>
          </p:nvGrpSpPr>
          <p:grpSpPr bwMode="auto">
            <a:xfrm>
              <a:off x="2559" y="1741"/>
              <a:ext cx="257" cy="250"/>
              <a:chOff x="2540" y="1741"/>
              <a:chExt cx="257" cy="250"/>
            </a:xfrm>
          </p:grpSpPr>
          <p:sp>
            <p:nvSpPr>
              <p:cNvPr id="36949" name="Text Box 25"/>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50" name="Line 26"/>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22" name="Group 28"/>
            <p:cNvGrpSpPr>
              <a:grpSpLocks/>
            </p:cNvGrpSpPr>
            <p:nvPr/>
          </p:nvGrpSpPr>
          <p:grpSpPr bwMode="auto">
            <a:xfrm>
              <a:off x="2559" y="1914"/>
              <a:ext cx="257" cy="250"/>
              <a:chOff x="2540" y="1741"/>
              <a:chExt cx="257" cy="250"/>
            </a:xfrm>
          </p:grpSpPr>
          <p:sp>
            <p:nvSpPr>
              <p:cNvPr id="36947" name="Text Box 29"/>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48" name="Line 30"/>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23" name="Group 31"/>
            <p:cNvGrpSpPr>
              <a:grpSpLocks/>
            </p:cNvGrpSpPr>
            <p:nvPr/>
          </p:nvGrpSpPr>
          <p:grpSpPr bwMode="auto">
            <a:xfrm>
              <a:off x="2559" y="2087"/>
              <a:ext cx="257" cy="250"/>
              <a:chOff x="2540" y="1741"/>
              <a:chExt cx="257" cy="250"/>
            </a:xfrm>
          </p:grpSpPr>
          <p:sp>
            <p:nvSpPr>
              <p:cNvPr id="36945" name="Text Box 32"/>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46" name="Line 33"/>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24" name="Group 34"/>
            <p:cNvGrpSpPr>
              <a:grpSpLocks/>
            </p:cNvGrpSpPr>
            <p:nvPr/>
          </p:nvGrpSpPr>
          <p:grpSpPr bwMode="auto">
            <a:xfrm>
              <a:off x="2559" y="2260"/>
              <a:ext cx="257" cy="250"/>
              <a:chOff x="2540" y="1741"/>
              <a:chExt cx="257" cy="250"/>
            </a:xfrm>
          </p:grpSpPr>
          <p:sp>
            <p:nvSpPr>
              <p:cNvPr id="36943" name="Text Box 35"/>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44" name="Line 36"/>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25" name="Group 37"/>
            <p:cNvGrpSpPr>
              <a:grpSpLocks/>
            </p:cNvGrpSpPr>
            <p:nvPr/>
          </p:nvGrpSpPr>
          <p:grpSpPr bwMode="auto">
            <a:xfrm>
              <a:off x="2559" y="2433"/>
              <a:ext cx="257" cy="250"/>
              <a:chOff x="2540" y="1741"/>
              <a:chExt cx="257" cy="250"/>
            </a:xfrm>
          </p:grpSpPr>
          <p:sp>
            <p:nvSpPr>
              <p:cNvPr id="36941" name="Text Box 38"/>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42" name="Line 39"/>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26" name="Group 40"/>
            <p:cNvGrpSpPr>
              <a:grpSpLocks/>
            </p:cNvGrpSpPr>
            <p:nvPr/>
          </p:nvGrpSpPr>
          <p:grpSpPr bwMode="auto">
            <a:xfrm>
              <a:off x="2559" y="2606"/>
              <a:ext cx="257" cy="250"/>
              <a:chOff x="2540" y="1741"/>
              <a:chExt cx="257" cy="250"/>
            </a:xfrm>
          </p:grpSpPr>
          <p:sp>
            <p:nvSpPr>
              <p:cNvPr id="36939" name="Text Box 41"/>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40" name="Line 42"/>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27" name="Group 43"/>
            <p:cNvGrpSpPr>
              <a:grpSpLocks/>
            </p:cNvGrpSpPr>
            <p:nvPr/>
          </p:nvGrpSpPr>
          <p:grpSpPr bwMode="auto">
            <a:xfrm>
              <a:off x="2559" y="2779"/>
              <a:ext cx="257" cy="250"/>
              <a:chOff x="2540" y="1741"/>
              <a:chExt cx="257" cy="250"/>
            </a:xfrm>
          </p:grpSpPr>
          <p:sp>
            <p:nvSpPr>
              <p:cNvPr id="36937" name="Text Box 44"/>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38" name="Line 45"/>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28" name="Group 46"/>
            <p:cNvGrpSpPr>
              <a:grpSpLocks/>
            </p:cNvGrpSpPr>
            <p:nvPr/>
          </p:nvGrpSpPr>
          <p:grpSpPr bwMode="auto">
            <a:xfrm>
              <a:off x="2559" y="2952"/>
              <a:ext cx="257" cy="250"/>
              <a:chOff x="2540" y="1741"/>
              <a:chExt cx="257" cy="250"/>
            </a:xfrm>
          </p:grpSpPr>
          <p:sp>
            <p:nvSpPr>
              <p:cNvPr id="36935" name="Text Box 47"/>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36" name="Line 48"/>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29" name="Group 49"/>
            <p:cNvGrpSpPr>
              <a:grpSpLocks/>
            </p:cNvGrpSpPr>
            <p:nvPr/>
          </p:nvGrpSpPr>
          <p:grpSpPr bwMode="auto">
            <a:xfrm>
              <a:off x="2559" y="3125"/>
              <a:ext cx="257" cy="250"/>
              <a:chOff x="2540" y="1741"/>
              <a:chExt cx="257" cy="250"/>
            </a:xfrm>
          </p:grpSpPr>
          <p:sp>
            <p:nvSpPr>
              <p:cNvPr id="36933" name="Text Box 50"/>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34" name="Line 51"/>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30" name="Group 52"/>
            <p:cNvGrpSpPr>
              <a:grpSpLocks/>
            </p:cNvGrpSpPr>
            <p:nvPr/>
          </p:nvGrpSpPr>
          <p:grpSpPr bwMode="auto">
            <a:xfrm>
              <a:off x="2559" y="3298"/>
              <a:ext cx="257" cy="250"/>
              <a:chOff x="2540" y="1741"/>
              <a:chExt cx="257" cy="250"/>
            </a:xfrm>
          </p:grpSpPr>
          <p:sp>
            <p:nvSpPr>
              <p:cNvPr id="36931" name="Text Box 53"/>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32" name="Line 54"/>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14" name="Group 56"/>
          <p:cNvGrpSpPr>
            <a:grpSpLocks/>
          </p:cNvGrpSpPr>
          <p:nvPr/>
        </p:nvGrpSpPr>
        <p:grpSpPr bwMode="auto">
          <a:xfrm>
            <a:off x="6915150" y="2905125"/>
            <a:ext cx="407988" cy="2868613"/>
            <a:chOff x="2559" y="1741"/>
            <a:chExt cx="257" cy="1807"/>
          </a:xfrm>
        </p:grpSpPr>
        <p:grpSp>
          <p:nvGrpSpPr>
            <p:cNvPr id="36891" name="Group 57"/>
            <p:cNvGrpSpPr>
              <a:grpSpLocks/>
            </p:cNvGrpSpPr>
            <p:nvPr/>
          </p:nvGrpSpPr>
          <p:grpSpPr bwMode="auto">
            <a:xfrm>
              <a:off x="2559" y="1741"/>
              <a:ext cx="257" cy="250"/>
              <a:chOff x="2540" y="1741"/>
              <a:chExt cx="257" cy="250"/>
            </a:xfrm>
          </p:grpSpPr>
          <p:sp>
            <p:nvSpPr>
              <p:cNvPr id="36919" name="Text Box 58"/>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20" name="Line 59"/>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892" name="Group 60"/>
            <p:cNvGrpSpPr>
              <a:grpSpLocks/>
            </p:cNvGrpSpPr>
            <p:nvPr/>
          </p:nvGrpSpPr>
          <p:grpSpPr bwMode="auto">
            <a:xfrm>
              <a:off x="2559" y="1914"/>
              <a:ext cx="257" cy="250"/>
              <a:chOff x="2540" y="1741"/>
              <a:chExt cx="257" cy="250"/>
            </a:xfrm>
          </p:grpSpPr>
          <p:sp>
            <p:nvSpPr>
              <p:cNvPr id="36917" name="Text Box 61"/>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18" name="Line 62"/>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893" name="Group 63"/>
            <p:cNvGrpSpPr>
              <a:grpSpLocks/>
            </p:cNvGrpSpPr>
            <p:nvPr/>
          </p:nvGrpSpPr>
          <p:grpSpPr bwMode="auto">
            <a:xfrm>
              <a:off x="2559" y="2087"/>
              <a:ext cx="257" cy="250"/>
              <a:chOff x="2540" y="1741"/>
              <a:chExt cx="257" cy="250"/>
            </a:xfrm>
          </p:grpSpPr>
          <p:sp>
            <p:nvSpPr>
              <p:cNvPr id="36915" name="Text Box 64"/>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16" name="Line 65"/>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894" name="Group 66"/>
            <p:cNvGrpSpPr>
              <a:grpSpLocks/>
            </p:cNvGrpSpPr>
            <p:nvPr/>
          </p:nvGrpSpPr>
          <p:grpSpPr bwMode="auto">
            <a:xfrm>
              <a:off x="2559" y="2260"/>
              <a:ext cx="257" cy="250"/>
              <a:chOff x="2540" y="1741"/>
              <a:chExt cx="257" cy="250"/>
            </a:xfrm>
          </p:grpSpPr>
          <p:sp>
            <p:nvSpPr>
              <p:cNvPr id="36913" name="Text Box 67"/>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14" name="Line 68"/>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895" name="Group 69"/>
            <p:cNvGrpSpPr>
              <a:grpSpLocks/>
            </p:cNvGrpSpPr>
            <p:nvPr/>
          </p:nvGrpSpPr>
          <p:grpSpPr bwMode="auto">
            <a:xfrm>
              <a:off x="2559" y="2433"/>
              <a:ext cx="257" cy="250"/>
              <a:chOff x="2540" y="1741"/>
              <a:chExt cx="257" cy="250"/>
            </a:xfrm>
          </p:grpSpPr>
          <p:sp>
            <p:nvSpPr>
              <p:cNvPr id="36911" name="Text Box 70"/>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12" name="Line 71"/>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896" name="Group 72"/>
            <p:cNvGrpSpPr>
              <a:grpSpLocks/>
            </p:cNvGrpSpPr>
            <p:nvPr/>
          </p:nvGrpSpPr>
          <p:grpSpPr bwMode="auto">
            <a:xfrm>
              <a:off x="2559" y="2606"/>
              <a:ext cx="257" cy="250"/>
              <a:chOff x="2540" y="1741"/>
              <a:chExt cx="257" cy="250"/>
            </a:xfrm>
          </p:grpSpPr>
          <p:sp>
            <p:nvSpPr>
              <p:cNvPr id="36909" name="Text Box 73"/>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10" name="Line 74"/>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897" name="Group 75"/>
            <p:cNvGrpSpPr>
              <a:grpSpLocks/>
            </p:cNvGrpSpPr>
            <p:nvPr/>
          </p:nvGrpSpPr>
          <p:grpSpPr bwMode="auto">
            <a:xfrm>
              <a:off x="2559" y="2779"/>
              <a:ext cx="257" cy="250"/>
              <a:chOff x="2540" y="1741"/>
              <a:chExt cx="257" cy="250"/>
            </a:xfrm>
          </p:grpSpPr>
          <p:sp>
            <p:nvSpPr>
              <p:cNvPr id="36907" name="Text Box 76"/>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08" name="Line 77"/>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898" name="Group 78"/>
            <p:cNvGrpSpPr>
              <a:grpSpLocks/>
            </p:cNvGrpSpPr>
            <p:nvPr/>
          </p:nvGrpSpPr>
          <p:grpSpPr bwMode="auto">
            <a:xfrm>
              <a:off x="2559" y="2952"/>
              <a:ext cx="257" cy="250"/>
              <a:chOff x="2540" y="1741"/>
              <a:chExt cx="257" cy="250"/>
            </a:xfrm>
          </p:grpSpPr>
          <p:sp>
            <p:nvSpPr>
              <p:cNvPr id="36905" name="Text Box 79"/>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06" name="Line 80"/>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899" name="Group 81"/>
            <p:cNvGrpSpPr>
              <a:grpSpLocks/>
            </p:cNvGrpSpPr>
            <p:nvPr/>
          </p:nvGrpSpPr>
          <p:grpSpPr bwMode="auto">
            <a:xfrm>
              <a:off x="2559" y="3125"/>
              <a:ext cx="257" cy="250"/>
              <a:chOff x="2540" y="1741"/>
              <a:chExt cx="257" cy="250"/>
            </a:xfrm>
          </p:grpSpPr>
          <p:sp>
            <p:nvSpPr>
              <p:cNvPr id="36903" name="Text Box 82"/>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04" name="Line 83"/>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36900" name="Group 84"/>
            <p:cNvGrpSpPr>
              <a:grpSpLocks/>
            </p:cNvGrpSpPr>
            <p:nvPr/>
          </p:nvGrpSpPr>
          <p:grpSpPr bwMode="auto">
            <a:xfrm>
              <a:off x="2559" y="3298"/>
              <a:ext cx="257" cy="250"/>
              <a:chOff x="2540" y="1741"/>
              <a:chExt cx="257" cy="250"/>
            </a:xfrm>
          </p:grpSpPr>
          <p:sp>
            <p:nvSpPr>
              <p:cNvPr id="36901" name="Text Box 85"/>
              <p:cNvSpPr txBox="1">
                <a:spLocks noChangeArrowheads="1"/>
              </p:cNvSpPr>
              <p:nvPr/>
            </p:nvSpPr>
            <p:spPr bwMode="auto">
              <a:xfrm>
                <a:off x="2540" y="1741"/>
                <a:ext cx="1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
                </a:r>
              </a:p>
            </p:txBody>
          </p:sp>
          <p:sp>
            <p:nvSpPr>
              <p:cNvPr id="36902" name="Line 86"/>
              <p:cNvSpPr>
                <a:spLocks noChangeShapeType="1"/>
              </p:cNvSpPr>
              <p:nvPr/>
            </p:nvSpPr>
            <p:spPr bwMode="auto">
              <a:xfrm>
                <a:off x="2626" y="1880"/>
                <a:ext cx="1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sp>
        <p:nvSpPr>
          <p:cNvPr id="19544" name="Text Box 88"/>
          <p:cNvSpPr txBox="1">
            <a:spLocks noChangeArrowheads="1"/>
          </p:cNvSpPr>
          <p:nvPr/>
        </p:nvSpPr>
        <p:spPr bwMode="auto">
          <a:xfrm>
            <a:off x="1938338" y="5916613"/>
            <a:ext cx="6875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Can you See Profit Maximization?</a:t>
            </a:r>
          </a:p>
        </p:txBody>
      </p:sp>
      <p:sp>
        <p:nvSpPr>
          <p:cNvPr id="36953" name="Rectangle 89"/>
          <p:cNvSpPr>
            <a:spLocks noChangeArrowheads="1"/>
          </p:cNvSpPr>
          <p:nvPr/>
        </p:nvSpPr>
        <p:spPr bwMode="auto">
          <a:xfrm>
            <a:off x="67818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a:t>
            </a:r>
            <a:fld id="{F869BF45-5BA0-43F9-B5EB-58878FA8845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17617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up)">
                                      <p:cBhvr>
                                        <p:cTn id="7" dur="500"/>
                                        <p:tgtEl>
                                          <p:spTgt spid="19458"/>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9476"/>
                                        </p:tgtEl>
                                        <p:attrNameLst>
                                          <p:attrName>style.visibility</p:attrName>
                                        </p:attrNameLst>
                                      </p:cBhvr>
                                      <p:to>
                                        <p:strVal val="visible"/>
                                      </p:to>
                                    </p:set>
                                    <p:anim calcmode="lin" valueType="num">
                                      <p:cBhvr>
                                        <p:cTn id="11" dur="500" fill="hold"/>
                                        <p:tgtEl>
                                          <p:spTgt spid="19476"/>
                                        </p:tgtEl>
                                        <p:attrNameLst>
                                          <p:attrName>ppt_w</p:attrName>
                                        </p:attrNameLst>
                                      </p:cBhvr>
                                      <p:tavLst>
                                        <p:tav tm="0">
                                          <p:val>
                                            <p:fltVal val="0"/>
                                          </p:val>
                                        </p:tav>
                                        <p:tav tm="100000">
                                          <p:val>
                                            <p:strVal val="#ppt_w"/>
                                          </p:val>
                                        </p:tav>
                                      </p:tavLst>
                                    </p:anim>
                                    <p:anim calcmode="lin" valueType="num">
                                      <p:cBhvr>
                                        <p:cTn id="12" dur="500" fill="hold"/>
                                        <p:tgtEl>
                                          <p:spTgt spid="19476"/>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16" presetClass="entr" presetSubtype="37"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1947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478"/>
                                        </p:tgtEl>
                                        <p:attrNameLst>
                                          <p:attrName>style.visibility</p:attrName>
                                        </p:attrNameLst>
                                      </p:cBhvr>
                                      <p:to>
                                        <p:strVal val="visible"/>
                                      </p:to>
                                    </p:set>
                                  </p:childTnLst>
                                </p:cTn>
                              </p:par>
                            </p:childTnLst>
                          </p:cTn>
                        </p:par>
                        <p:par>
                          <p:cTn id="22" fill="hold" nodeType="afterGroup">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19460"/>
                                        </p:tgtEl>
                                        <p:attrNameLst>
                                          <p:attrName>style.visibility</p:attrName>
                                        </p:attrNameLst>
                                      </p:cBhvr>
                                      <p:to>
                                        <p:strVal val="visible"/>
                                      </p:to>
                                    </p:set>
                                    <p:anim calcmode="lin" valueType="num">
                                      <p:cBhvr>
                                        <p:cTn id="25" dur="1000" fill="hold"/>
                                        <p:tgtEl>
                                          <p:spTgt spid="19460"/>
                                        </p:tgtEl>
                                        <p:attrNameLst>
                                          <p:attrName>ppt_w</p:attrName>
                                        </p:attrNameLst>
                                      </p:cBhvr>
                                      <p:tavLst>
                                        <p:tav tm="0">
                                          <p:val>
                                            <p:fltVal val="0"/>
                                          </p:val>
                                        </p:tav>
                                        <p:tav tm="100000">
                                          <p:val>
                                            <p:strVal val="#ppt_w"/>
                                          </p:val>
                                        </p:tav>
                                      </p:tavLst>
                                    </p:anim>
                                    <p:anim calcmode="lin" valueType="num">
                                      <p:cBhvr>
                                        <p:cTn id="26" dur="1000" fill="hold"/>
                                        <p:tgtEl>
                                          <p:spTgt spid="19460"/>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9468"/>
                                        </p:tgtEl>
                                        <p:attrNameLst>
                                          <p:attrName>style.visibility</p:attrName>
                                        </p:attrNameLst>
                                      </p:cBhvr>
                                      <p:to>
                                        <p:strVal val="visible"/>
                                      </p:to>
                                    </p:set>
                                    <p:animEffect transition="in" filter="wipe(up)">
                                      <p:cBhvr>
                                        <p:cTn id="30" dur="1000"/>
                                        <p:tgtEl>
                                          <p:spTgt spid="19468"/>
                                        </p:tgtEl>
                                      </p:cBhvr>
                                    </p:animEffect>
                                  </p:childTnLst>
                                </p:cTn>
                              </p:par>
                            </p:childTnLst>
                          </p:cTn>
                        </p:par>
                        <p:par>
                          <p:cTn id="31" fill="hold" nodeType="afterGroup">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19461"/>
                                        </p:tgtEl>
                                        <p:attrNameLst>
                                          <p:attrName>style.visibility</p:attrName>
                                        </p:attrNameLst>
                                      </p:cBhvr>
                                      <p:to>
                                        <p:strVal val="visible"/>
                                      </p:to>
                                    </p:set>
                                    <p:anim calcmode="lin" valueType="num">
                                      <p:cBhvr>
                                        <p:cTn id="34" dur="1000" fill="hold"/>
                                        <p:tgtEl>
                                          <p:spTgt spid="19461"/>
                                        </p:tgtEl>
                                        <p:attrNameLst>
                                          <p:attrName>ppt_w</p:attrName>
                                        </p:attrNameLst>
                                      </p:cBhvr>
                                      <p:tavLst>
                                        <p:tav tm="0">
                                          <p:val>
                                            <p:fltVal val="0"/>
                                          </p:val>
                                        </p:tav>
                                        <p:tav tm="100000">
                                          <p:val>
                                            <p:strVal val="#ppt_w"/>
                                          </p:val>
                                        </p:tav>
                                      </p:tavLst>
                                    </p:anim>
                                    <p:anim calcmode="lin" valueType="num">
                                      <p:cBhvr>
                                        <p:cTn id="35" dur="1000" fill="hold"/>
                                        <p:tgtEl>
                                          <p:spTgt spid="19461"/>
                                        </p:tgtEl>
                                        <p:attrNameLst>
                                          <p:attrName>ppt_h</p:attrName>
                                        </p:attrNameLst>
                                      </p:cBhvr>
                                      <p:tavLst>
                                        <p:tav tm="0">
                                          <p:val>
                                            <p:fltVal val="0"/>
                                          </p:val>
                                        </p:tav>
                                        <p:tav tm="100000">
                                          <p:val>
                                            <p:strVal val="#ppt_h"/>
                                          </p:val>
                                        </p:tav>
                                      </p:tavLst>
                                    </p:anim>
                                  </p:childTnLst>
                                </p:cTn>
                              </p:par>
                            </p:childTnLst>
                          </p:cTn>
                        </p:par>
                        <p:par>
                          <p:cTn id="36" fill="hold" nodeType="afterGroup">
                            <p:stCondLst>
                              <p:cond delay="4500"/>
                            </p:stCondLst>
                            <p:childTnLst>
                              <p:par>
                                <p:cTn id="37" presetID="22" presetClass="entr" presetSubtype="1" fill="hold" grpId="0" nodeType="afterEffect">
                                  <p:stCondLst>
                                    <p:cond delay="0"/>
                                  </p:stCondLst>
                                  <p:childTnLst>
                                    <p:set>
                                      <p:cBhvr>
                                        <p:cTn id="38" dur="1" fill="hold">
                                          <p:stCondLst>
                                            <p:cond delay="0"/>
                                          </p:stCondLst>
                                        </p:cTn>
                                        <p:tgtEl>
                                          <p:spTgt spid="19469"/>
                                        </p:tgtEl>
                                        <p:attrNameLst>
                                          <p:attrName>style.visibility</p:attrName>
                                        </p:attrNameLst>
                                      </p:cBhvr>
                                      <p:to>
                                        <p:strVal val="visible"/>
                                      </p:to>
                                    </p:set>
                                    <p:animEffect transition="in" filter="wipe(up)">
                                      <p:cBhvr>
                                        <p:cTn id="39" dur="1000"/>
                                        <p:tgtEl>
                                          <p:spTgt spid="19469"/>
                                        </p:tgtEl>
                                      </p:cBhvr>
                                    </p:animEffect>
                                  </p:childTnLst>
                                </p:cTn>
                              </p:par>
                            </p:childTnLst>
                          </p:cTn>
                        </p:par>
                        <p:par>
                          <p:cTn id="40" fill="hold" nodeType="afterGroup">
                            <p:stCondLst>
                              <p:cond delay="5500"/>
                            </p:stCondLst>
                            <p:childTnLst>
                              <p:par>
                                <p:cTn id="41" presetID="23" presetClass="entr" presetSubtype="16" fill="hold" grpId="0" nodeType="afterEffect">
                                  <p:stCondLst>
                                    <p:cond delay="0"/>
                                  </p:stCondLst>
                                  <p:childTnLst>
                                    <p:set>
                                      <p:cBhvr>
                                        <p:cTn id="42" dur="1" fill="hold">
                                          <p:stCondLst>
                                            <p:cond delay="0"/>
                                          </p:stCondLst>
                                        </p:cTn>
                                        <p:tgtEl>
                                          <p:spTgt spid="19462"/>
                                        </p:tgtEl>
                                        <p:attrNameLst>
                                          <p:attrName>style.visibility</p:attrName>
                                        </p:attrNameLst>
                                      </p:cBhvr>
                                      <p:to>
                                        <p:strVal val="visible"/>
                                      </p:to>
                                    </p:set>
                                    <p:anim calcmode="lin" valueType="num">
                                      <p:cBhvr>
                                        <p:cTn id="43" dur="1000" fill="hold"/>
                                        <p:tgtEl>
                                          <p:spTgt spid="19462"/>
                                        </p:tgtEl>
                                        <p:attrNameLst>
                                          <p:attrName>ppt_w</p:attrName>
                                        </p:attrNameLst>
                                      </p:cBhvr>
                                      <p:tavLst>
                                        <p:tav tm="0">
                                          <p:val>
                                            <p:fltVal val="0"/>
                                          </p:val>
                                        </p:tav>
                                        <p:tav tm="100000">
                                          <p:val>
                                            <p:strVal val="#ppt_w"/>
                                          </p:val>
                                        </p:tav>
                                      </p:tavLst>
                                    </p:anim>
                                    <p:anim calcmode="lin" valueType="num">
                                      <p:cBhvr>
                                        <p:cTn id="44" dur="1000" fill="hold"/>
                                        <p:tgtEl>
                                          <p:spTgt spid="19462"/>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9470"/>
                                        </p:tgtEl>
                                        <p:attrNameLst>
                                          <p:attrName>style.visibility</p:attrName>
                                        </p:attrNameLst>
                                      </p:cBhvr>
                                      <p:to>
                                        <p:strVal val="visible"/>
                                      </p:to>
                                    </p:set>
                                    <p:animEffect transition="in" filter="wipe(up)">
                                      <p:cBhvr>
                                        <p:cTn id="49" dur="1000"/>
                                        <p:tgtEl>
                                          <p:spTgt spid="19470"/>
                                        </p:tgtEl>
                                      </p:cBhvr>
                                    </p:animEffect>
                                  </p:childTnLst>
                                </p:cTn>
                              </p:par>
                            </p:childTnLst>
                          </p:cTn>
                        </p:par>
                        <p:par>
                          <p:cTn id="50" fill="hold" nodeType="afterGroup">
                            <p:stCondLst>
                              <p:cond delay="1000"/>
                            </p:stCondLst>
                            <p:childTnLst>
                              <p:par>
                                <p:cTn id="51" presetID="22" presetClass="entr" presetSubtype="8"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1000"/>
                                        <p:tgtEl>
                                          <p:spTgt spid="3"/>
                                        </p:tgtEl>
                                      </p:cBhvr>
                                    </p:animEffect>
                                  </p:childTnLst>
                                </p:cTn>
                              </p:par>
                            </p:childTnLst>
                          </p:cTn>
                        </p:par>
                        <p:par>
                          <p:cTn id="54" fill="hold" nodeType="afterGroup">
                            <p:stCondLst>
                              <p:cond delay="2000"/>
                            </p:stCondLst>
                            <p:childTnLst>
                              <p:par>
                                <p:cTn id="55" presetID="23" presetClass="entr" presetSubtype="16" fill="hold" grpId="0" nodeType="afterEffect">
                                  <p:stCondLst>
                                    <p:cond delay="0"/>
                                  </p:stCondLst>
                                  <p:childTnLst>
                                    <p:set>
                                      <p:cBhvr>
                                        <p:cTn id="56" dur="1" fill="hold">
                                          <p:stCondLst>
                                            <p:cond delay="0"/>
                                          </p:stCondLst>
                                        </p:cTn>
                                        <p:tgtEl>
                                          <p:spTgt spid="19463"/>
                                        </p:tgtEl>
                                        <p:attrNameLst>
                                          <p:attrName>style.visibility</p:attrName>
                                        </p:attrNameLst>
                                      </p:cBhvr>
                                      <p:to>
                                        <p:strVal val="visible"/>
                                      </p:to>
                                    </p:set>
                                    <p:anim calcmode="lin" valueType="num">
                                      <p:cBhvr>
                                        <p:cTn id="57" dur="1000" fill="hold"/>
                                        <p:tgtEl>
                                          <p:spTgt spid="19463"/>
                                        </p:tgtEl>
                                        <p:attrNameLst>
                                          <p:attrName>ppt_w</p:attrName>
                                        </p:attrNameLst>
                                      </p:cBhvr>
                                      <p:tavLst>
                                        <p:tav tm="0">
                                          <p:val>
                                            <p:fltVal val="0"/>
                                          </p:val>
                                        </p:tav>
                                        <p:tav tm="100000">
                                          <p:val>
                                            <p:strVal val="#ppt_w"/>
                                          </p:val>
                                        </p:tav>
                                      </p:tavLst>
                                    </p:anim>
                                    <p:anim calcmode="lin" valueType="num">
                                      <p:cBhvr>
                                        <p:cTn id="58" dur="1000" fill="hold"/>
                                        <p:tgtEl>
                                          <p:spTgt spid="19463"/>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9471"/>
                                        </p:tgtEl>
                                        <p:attrNameLst>
                                          <p:attrName>style.visibility</p:attrName>
                                        </p:attrNameLst>
                                      </p:cBhvr>
                                      <p:to>
                                        <p:strVal val="visible"/>
                                      </p:to>
                                    </p:set>
                                    <p:animEffect transition="in" filter="wipe(up)">
                                      <p:cBhvr>
                                        <p:cTn id="63" dur="1000"/>
                                        <p:tgtEl>
                                          <p:spTgt spid="19471"/>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19464"/>
                                        </p:tgtEl>
                                        <p:attrNameLst>
                                          <p:attrName>style.visibility</p:attrName>
                                        </p:attrNameLst>
                                      </p:cBhvr>
                                      <p:to>
                                        <p:strVal val="visible"/>
                                      </p:to>
                                    </p:set>
                                    <p:anim calcmode="lin" valueType="num">
                                      <p:cBhvr>
                                        <p:cTn id="68" dur="1000" fill="hold"/>
                                        <p:tgtEl>
                                          <p:spTgt spid="19464"/>
                                        </p:tgtEl>
                                        <p:attrNameLst>
                                          <p:attrName>ppt_w</p:attrName>
                                        </p:attrNameLst>
                                      </p:cBhvr>
                                      <p:tavLst>
                                        <p:tav tm="0">
                                          <p:val>
                                            <p:fltVal val="0"/>
                                          </p:val>
                                        </p:tav>
                                        <p:tav tm="100000">
                                          <p:val>
                                            <p:strVal val="#ppt_w"/>
                                          </p:val>
                                        </p:tav>
                                      </p:tavLst>
                                    </p:anim>
                                    <p:anim calcmode="lin" valueType="num">
                                      <p:cBhvr>
                                        <p:cTn id="69" dur="1000" fill="hold"/>
                                        <p:tgtEl>
                                          <p:spTgt spid="19464"/>
                                        </p:tgtEl>
                                        <p:attrNameLst>
                                          <p:attrName>ppt_h</p:attrName>
                                        </p:attrNameLst>
                                      </p:cBhvr>
                                      <p:tavLst>
                                        <p:tav tm="0">
                                          <p:val>
                                            <p:fltVal val="0"/>
                                          </p:val>
                                        </p:tav>
                                        <p:tav tm="100000">
                                          <p:val>
                                            <p:strVal val="#ppt_h"/>
                                          </p:val>
                                        </p:tav>
                                      </p:tavLst>
                                    </p:anim>
                                  </p:childTnLst>
                                </p:cTn>
                              </p:par>
                            </p:childTnLst>
                          </p:cTn>
                        </p:par>
                        <p:par>
                          <p:cTn id="70" fill="hold" nodeType="afterGroup">
                            <p:stCondLst>
                              <p:cond delay="1000"/>
                            </p:stCondLst>
                            <p:childTnLst>
                              <p:par>
                                <p:cTn id="71" presetID="22" presetClass="entr" presetSubtype="1" fill="hold" grpId="0" nodeType="afterEffect">
                                  <p:stCondLst>
                                    <p:cond delay="0"/>
                                  </p:stCondLst>
                                  <p:childTnLst>
                                    <p:set>
                                      <p:cBhvr>
                                        <p:cTn id="72" dur="1" fill="hold">
                                          <p:stCondLst>
                                            <p:cond delay="0"/>
                                          </p:stCondLst>
                                        </p:cTn>
                                        <p:tgtEl>
                                          <p:spTgt spid="19472"/>
                                        </p:tgtEl>
                                        <p:attrNameLst>
                                          <p:attrName>style.visibility</p:attrName>
                                        </p:attrNameLst>
                                      </p:cBhvr>
                                      <p:to>
                                        <p:strVal val="visible"/>
                                      </p:to>
                                    </p:set>
                                    <p:animEffect transition="in" filter="wipe(up)">
                                      <p:cBhvr>
                                        <p:cTn id="73" dur="1000"/>
                                        <p:tgtEl>
                                          <p:spTgt spid="19472"/>
                                        </p:tgtEl>
                                      </p:cBhvr>
                                    </p:animEffect>
                                  </p:childTnLst>
                                </p:cTn>
                              </p:par>
                            </p:childTnLst>
                          </p:cTn>
                        </p:par>
                        <p:par>
                          <p:cTn id="74" fill="hold" nodeType="afterGroup">
                            <p:stCondLst>
                              <p:cond delay="2000"/>
                            </p:stCondLst>
                            <p:childTnLst>
                              <p:par>
                                <p:cTn id="75" presetID="23" presetClass="entr" presetSubtype="16" fill="hold" grpId="0" nodeType="afterEffect">
                                  <p:stCondLst>
                                    <p:cond delay="0"/>
                                  </p:stCondLst>
                                  <p:childTnLst>
                                    <p:set>
                                      <p:cBhvr>
                                        <p:cTn id="76" dur="1" fill="hold">
                                          <p:stCondLst>
                                            <p:cond delay="0"/>
                                          </p:stCondLst>
                                        </p:cTn>
                                        <p:tgtEl>
                                          <p:spTgt spid="19465"/>
                                        </p:tgtEl>
                                        <p:attrNameLst>
                                          <p:attrName>style.visibility</p:attrName>
                                        </p:attrNameLst>
                                      </p:cBhvr>
                                      <p:to>
                                        <p:strVal val="visible"/>
                                      </p:to>
                                    </p:set>
                                    <p:anim calcmode="lin" valueType="num">
                                      <p:cBhvr>
                                        <p:cTn id="77" dur="1000" fill="hold"/>
                                        <p:tgtEl>
                                          <p:spTgt spid="19465"/>
                                        </p:tgtEl>
                                        <p:attrNameLst>
                                          <p:attrName>ppt_w</p:attrName>
                                        </p:attrNameLst>
                                      </p:cBhvr>
                                      <p:tavLst>
                                        <p:tav tm="0">
                                          <p:val>
                                            <p:fltVal val="0"/>
                                          </p:val>
                                        </p:tav>
                                        <p:tav tm="100000">
                                          <p:val>
                                            <p:strVal val="#ppt_w"/>
                                          </p:val>
                                        </p:tav>
                                      </p:tavLst>
                                    </p:anim>
                                    <p:anim calcmode="lin" valueType="num">
                                      <p:cBhvr>
                                        <p:cTn id="78" dur="1000" fill="hold"/>
                                        <p:tgtEl>
                                          <p:spTgt spid="19465"/>
                                        </p:tgtEl>
                                        <p:attrNameLst>
                                          <p:attrName>ppt_h</p:attrName>
                                        </p:attrNameLst>
                                      </p:cBhvr>
                                      <p:tavLst>
                                        <p:tav tm="0">
                                          <p:val>
                                            <p:fltVal val="0"/>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9473"/>
                                        </p:tgtEl>
                                        <p:attrNameLst>
                                          <p:attrName>style.visibility</p:attrName>
                                        </p:attrNameLst>
                                      </p:cBhvr>
                                      <p:to>
                                        <p:strVal val="visible"/>
                                      </p:to>
                                    </p:set>
                                    <p:animEffect transition="in" filter="wipe(up)">
                                      <p:cBhvr>
                                        <p:cTn id="83" dur="1000"/>
                                        <p:tgtEl>
                                          <p:spTgt spid="19473"/>
                                        </p:tgtEl>
                                      </p:cBhvr>
                                    </p:animEffect>
                                  </p:childTnLst>
                                </p:cTn>
                              </p:par>
                            </p:childTnLst>
                          </p:cTn>
                        </p:par>
                        <p:par>
                          <p:cTn id="84" fill="hold" nodeType="afterGroup">
                            <p:stCondLst>
                              <p:cond delay="1000"/>
                            </p:stCondLst>
                            <p:childTnLst>
                              <p:par>
                                <p:cTn id="85" presetID="22" presetClass="entr" presetSubtype="8" fill="hold"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1000"/>
                                        <p:tgtEl>
                                          <p:spTgt spid="14"/>
                                        </p:tgtEl>
                                      </p:cBhvr>
                                    </p:animEffect>
                                  </p:childTnLst>
                                </p:cTn>
                              </p:par>
                            </p:childTnLst>
                          </p:cTn>
                        </p:par>
                        <p:par>
                          <p:cTn id="88" fill="hold" nodeType="afterGroup">
                            <p:stCondLst>
                              <p:cond delay="2000"/>
                            </p:stCondLst>
                            <p:childTnLst>
                              <p:par>
                                <p:cTn id="89" presetID="23" presetClass="entr" presetSubtype="16" fill="hold" grpId="0" nodeType="afterEffect">
                                  <p:stCondLst>
                                    <p:cond delay="0"/>
                                  </p:stCondLst>
                                  <p:childTnLst>
                                    <p:set>
                                      <p:cBhvr>
                                        <p:cTn id="90" dur="1" fill="hold">
                                          <p:stCondLst>
                                            <p:cond delay="0"/>
                                          </p:stCondLst>
                                        </p:cTn>
                                        <p:tgtEl>
                                          <p:spTgt spid="19466"/>
                                        </p:tgtEl>
                                        <p:attrNameLst>
                                          <p:attrName>style.visibility</p:attrName>
                                        </p:attrNameLst>
                                      </p:cBhvr>
                                      <p:to>
                                        <p:strVal val="visible"/>
                                      </p:to>
                                    </p:set>
                                    <p:anim calcmode="lin" valueType="num">
                                      <p:cBhvr>
                                        <p:cTn id="91" dur="1000" fill="hold"/>
                                        <p:tgtEl>
                                          <p:spTgt spid="19466"/>
                                        </p:tgtEl>
                                        <p:attrNameLst>
                                          <p:attrName>ppt_w</p:attrName>
                                        </p:attrNameLst>
                                      </p:cBhvr>
                                      <p:tavLst>
                                        <p:tav tm="0">
                                          <p:val>
                                            <p:fltVal val="0"/>
                                          </p:val>
                                        </p:tav>
                                        <p:tav tm="100000">
                                          <p:val>
                                            <p:strVal val="#ppt_w"/>
                                          </p:val>
                                        </p:tav>
                                      </p:tavLst>
                                    </p:anim>
                                    <p:anim calcmode="lin" valueType="num">
                                      <p:cBhvr>
                                        <p:cTn id="92" dur="1000" fill="hold"/>
                                        <p:tgtEl>
                                          <p:spTgt spid="19466"/>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19474"/>
                                        </p:tgtEl>
                                        <p:attrNameLst>
                                          <p:attrName>style.visibility</p:attrName>
                                        </p:attrNameLst>
                                      </p:cBhvr>
                                      <p:to>
                                        <p:strVal val="visible"/>
                                      </p:to>
                                    </p:set>
                                    <p:animEffect transition="in" filter="wipe(up)">
                                      <p:cBhvr>
                                        <p:cTn id="97" dur="1000"/>
                                        <p:tgtEl>
                                          <p:spTgt spid="19474"/>
                                        </p:tgtEl>
                                      </p:cBhvr>
                                    </p:animEffect>
                                  </p:childTnLst>
                                </p:cTn>
                              </p:par>
                            </p:childTnLst>
                          </p:cTn>
                        </p:par>
                        <p:par>
                          <p:cTn id="98" fill="hold" nodeType="afterGroup">
                            <p:stCondLst>
                              <p:cond delay="1000"/>
                            </p:stCondLst>
                            <p:childTnLst>
                              <p:par>
                                <p:cTn id="99" presetID="23" presetClass="entr" presetSubtype="16" fill="hold" grpId="0" nodeType="afterEffect">
                                  <p:stCondLst>
                                    <p:cond delay="0"/>
                                  </p:stCondLst>
                                  <p:childTnLst>
                                    <p:set>
                                      <p:cBhvr>
                                        <p:cTn id="100" dur="1" fill="hold">
                                          <p:stCondLst>
                                            <p:cond delay="0"/>
                                          </p:stCondLst>
                                        </p:cTn>
                                        <p:tgtEl>
                                          <p:spTgt spid="19467"/>
                                        </p:tgtEl>
                                        <p:attrNameLst>
                                          <p:attrName>style.visibility</p:attrName>
                                        </p:attrNameLst>
                                      </p:cBhvr>
                                      <p:to>
                                        <p:strVal val="visible"/>
                                      </p:to>
                                    </p:set>
                                    <p:anim calcmode="lin" valueType="num">
                                      <p:cBhvr>
                                        <p:cTn id="101" dur="1000" fill="hold"/>
                                        <p:tgtEl>
                                          <p:spTgt spid="19467"/>
                                        </p:tgtEl>
                                        <p:attrNameLst>
                                          <p:attrName>ppt_w</p:attrName>
                                        </p:attrNameLst>
                                      </p:cBhvr>
                                      <p:tavLst>
                                        <p:tav tm="0">
                                          <p:val>
                                            <p:fltVal val="0"/>
                                          </p:val>
                                        </p:tav>
                                        <p:tav tm="100000">
                                          <p:val>
                                            <p:strVal val="#ppt_w"/>
                                          </p:val>
                                        </p:tav>
                                      </p:tavLst>
                                    </p:anim>
                                    <p:anim calcmode="lin" valueType="num">
                                      <p:cBhvr>
                                        <p:cTn id="102" dur="1000" fill="hold"/>
                                        <p:tgtEl>
                                          <p:spTgt spid="19467"/>
                                        </p:tgtEl>
                                        <p:attrNameLst>
                                          <p:attrName>ppt_h</p:attrName>
                                        </p:attrNameLst>
                                      </p:cBhvr>
                                      <p:tavLst>
                                        <p:tav tm="0">
                                          <p:val>
                                            <p:fltVal val="0"/>
                                          </p:val>
                                        </p:tav>
                                        <p:tav tm="100000">
                                          <p:val>
                                            <p:strVal val="#ppt_h"/>
                                          </p:val>
                                        </p:tav>
                                      </p:tavLst>
                                    </p:anim>
                                  </p:childTnLst>
                                </p:cTn>
                              </p:par>
                            </p:childTnLst>
                          </p:cTn>
                        </p:par>
                        <p:par>
                          <p:cTn id="103" fill="hold" nodeType="afterGroup">
                            <p:stCondLst>
                              <p:cond delay="2000"/>
                            </p:stCondLst>
                            <p:childTnLst>
                              <p:par>
                                <p:cTn id="104" presetID="22" presetClass="entr" presetSubtype="8" fill="hold" grpId="0" nodeType="afterEffect">
                                  <p:stCondLst>
                                    <p:cond delay="0"/>
                                  </p:stCondLst>
                                  <p:childTnLst>
                                    <p:set>
                                      <p:cBhvr>
                                        <p:cTn id="105" dur="1" fill="hold">
                                          <p:stCondLst>
                                            <p:cond delay="0"/>
                                          </p:stCondLst>
                                        </p:cTn>
                                        <p:tgtEl>
                                          <p:spTgt spid="19544"/>
                                        </p:tgtEl>
                                        <p:attrNameLst>
                                          <p:attrName>style.visibility</p:attrName>
                                        </p:attrNameLst>
                                      </p:cBhvr>
                                      <p:to>
                                        <p:strVal val="visible"/>
                                      </p:to>
                                    </p:set>
                                    <p:animEffect transition="in" filter="wipe(left)">
                                      <p:cBhvr>
                                        <p:cTn id="106" dur="1000"/>
                                        <p:tgtEl>
                                          <p:spTgt spid="19544"/>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9475"/>
                                        </p:tgtEl>
                                        <p:attrNameLst>
                                          <p:attrName>style.visibility</p:attrName>
                                        </p:attrNameLst>
                                      </p:cBhvr>
                                      <p:to>
                                        <p:strVal val="visible"/>
                                      </p:to>
                                    </p:set>
                                    <p:animEffect transition="in" filter="wipe(up)">
                                      <p:cBhvr>
                                        <p:cTn id="111" dur="1000"/>
                                        <p:tgtEl>
                                          <p:spTgt spid="19475"/>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19545"/>
                                        </p:tgtEl>
                                        <p:attrNameLst>
                                          <p:attrName>style.visibility</p:attrName>
                                        </p:attrNameLst>
                                      </p:cBhvr>
                                      <p:to>
                                        <p:strVal val="visible"/>
                                      </p:to>
                                    </p:set>
                                    <p:anim calcmode="lin" valueType="num">
                                      <p:cBhvr>
                                        <p:cTn id="116" dur="1000" fill="hold"/>
                                        <p:tgtEl>
                                          <p:spTgt spid="19545"/>
                                        </p:tgtEl>
                                        <p:attrNameLst>
                                          <p:attrName>ppt_w</p:attrName>
                                        </p:attrNameLst>
                                      </p:cBhvr>
                                      <p:tavLst>
                                        <p:tav tm="0">
                                          <p:val>
                                            <p:fltVal val="0"/>
                                          </p:val>
                                        </p:tav>
                                        <p:tav tm="100000">
                                          <p:val>
                                            <p:strVal val="#ppt_w"/>
                                          </p:val>
                                        </p:tav>
                                      </p:tavLst>
                                    </p:anim>
                                    <p:anim calcmode="lin" valueType="num">
                                      <p:cBhvr>
                                        <p:cTn id="117" dur="1000" fill="hold"/>
                                        <p:tgtEl>
                                          <p:spTgt spid="19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5" grpId="0" animBg="1"/>
      <p:bldP spid="19476" grpId="0" animBg="1"/>
      <p:bldP spid="19458" grpId="0" animBg="1"/>
      <p:bldP spid="19460" grpId="0"/>
      <p:bldP spid="19461" grpId="0"/>
      <p:bldP spid="19462" grpId="0"/>
      <p:bldP spid="19463" grpId="0"/>
      <p:bldP spid="19464" grpId="0"/>
      <p:bldP spid="19465" grpId="0"/>
      <p:bldP spid="19466" grpId="0"/>
      <p:bldP spid="19467" grpId="0"/>
      <p:bldP spid="19468" grpId="0"/>
      <p:bldP spid="19469" grpId="0"/>
      <p:bldP spid="19470" grpId="0"/>
      <p:bldP spid="19471" grpId="0"/>
      <p:bldP spid="19472" grpId="0"/>
      <p:bldP spid="19473" grpId="0"/>
      <p:bldP spid="19474" grpId="0"/>
      <p:bldP spid="19475" grpId="0"/>
      <p:bldP spid="19477" grpId="0"/>
      <p:bldP spid="19478" grpId="0"/>
      <p:bldP spid="195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1"/>
          <p:cNvGrpSpPr>
            <a:grpSpLocks/>
          </p:cNvGrpSpPr>
          <p:nvPr/>
        </p:nvGrpSpPr>
        <p:grpSpPr bwMode="auto">
          <a:xfrm>
            <a:off x="1228725" y="1549400"/>
            <a:ext cx="6267450" cy="4918075"/>
            <a:chOff x="1336" y="951"/>
            <a:chExt cx="3948" cy="3098"/>
          </a:xfrm>
        </p:grpSpPr>
        <p:grpSp>
          <p:nvGrpSpPr>
            <p:cNvPr id="24607" name="Group 108"/>
            <p:cNvGrpSpPr>
              <a:grpSpLocks/>
            </p:cNvGrpSpPr>
            <p:nvPr/>
          </p:nvGrpSpPr>
          <p:grpSpPr bwMode="auto">
            <a:xfrm>
              <a:off x="1426" y="951"/>
              <a:ext cx="440" cy="2491"/>
              <a:chOff x="1580" y="937"/>
              <a:chExt cx="440" cy="2491"/>
            </a:xfrm>
          </p:grpSpPr>
          <p:sp>
            <p:nvSpPr>
              <p:cNvPr id="15426" name="Text Box 41"/>
              <p:cNvSpPr txBox="1">
                <a:spLocks noChangeArrowheads="1"/>
              </p:cNvSpPr>
              <p:nvPr/>
            </p:nvSpPr>
            <p:spPr bwMode="auto">
              <a:xfrm>
                <a:off x="1580" y="937"/>
                <a:ext cx="411"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$200</a:t>
                </a:r>
              </a:p>
            </p:txBody>
          </p:sp>
          <p:sp>
            <p:nvSpPr>
              <p:cNvPr id="15427" name="Text Box 42"/>
              <p:cNvSpPr txBox="1">
                <a:spLocks noChangeArrowheads="1"/>
              </p:cNvSpPr>
              <p:nvPr/>
            </p:nvSpPr>
            <p:spPr bwMode="auto">
              <a:xfrm>
                <a:off x="1683" y="1250"/>
                <a:ext cx="33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175</a:t>
                </a:r>
              </a:p>
            </p:txBody>
          </p:sp>
          <p:sp>
            <p:nvSpPr>
              <p:cNvPr id="15428" name="Text Box 43"/>
              <p:cNvSpPr txBox="1">
                <a:spLocks noChangeArrowheads="1"/>
              </p:cNvSpPr>
              <p:nvPr/>
            </p:nvSpPr>
            <p:spPr bwMode="auto">
              <a:xfrm>
                <a:off x="1683" y="1584"/>
                <a:ext cx="33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150</a:t>
                </a:r>
              </a:p>
            </p:txBody>
          </p:sp>
          <p:sp>
            <p:nvSpPr>
              <p:cNvPr id="15429" name="Text Box 44"/>
              <p:cNvSpPr txBox="1">
                <a:spLocks noChangeArrowheads="1"/>
              </p:cNvSpPr>
              <p:nvPr/>
            </p:nvSpPr>
            <p:spPr bwMode="auto">
              <a:xfrm>
                <a:off x="1683" y="1904"/>
                <a:ext cx="33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125</a:t>
                </a:r>
              </a:p>
            </p:txBody>
          </p:sp>
          <p:sp>
            <p:nvSpPr>
              <p:cNvPr id="15430" name="Text Box 45"/>
              <p:cNvSpPr txBox="1">
                <a:spLocks noChangeArrowheads="1"/>
              </p:cNvSpPr>
              <p:nvPr/>
            </p:nvSpPr>
            <p:spPr bwMode="auto">
              <a:xfrm>
                <a:off x="1745" y="3195"/>
                <a:ext cx="264"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25</a:t>
                </a:r>
              </a:p>
            </p:txBody>
          </p:sp>
          <p:sp>
            <p:nvSpPr>
              <p:cNvPr id="15431" name="Text Box 46"/>
              <p:cNvSpPr txBox="1">
                <a:spLocks noChangeArrowheads="1"/>
              </p:cNvSpPr>
              <p:nvPr/>
            </p:nvSpPr>
            <p:spPr bwMode="auto">
              <a:xfrm>
                <a:off x="1683" y="2237"/>
                <a:ext cx="33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100</a:t>
                </a:r>
              </a:p>
            </p:txBody>
          </p:sp>
          <p:sp>
            <p:nvSpPr>
              <p:cNvPr id="15432" name="Text Box 47"/>
              <p:cNvSpPr txBox="1">
                <a:spLocks noChangeArrowheads="1"/>
              </p:cNvSpPr>
              <p:nvPr/>
            </p:nvSpPr>
            <p:spPr bwMode="auto">
              <a:xfrm>
                <a:off x="1745" y="2557"/>
                <a:ext cx="264"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75</a:t>
                </a:r>
              </a:p>
            </p:txBody>
          </p:sp>
          <p:sp>
            <p:nvSpPr>
              <p:cNvPr id="15433" name="Text Box 48"/>
              <p:cNvSpPr txBox="1">
                <a:spLocks noChangeArrowheads="1"/>
              </p:cNvSpPr>
              <p:nvPr/>
            </p:nvSpPr>
            <p:spPr bwMode="auto">
              <a:xfrm>
                <a:off x="1745" y="2877"/>
                <a:ext cx="264"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50</a:t>
                </a:r>
              </a:p>
            </p:txBody>
          </p:sp>
        </p:grpSp>
        <p:sp>
          <p:nvSpPr>
            <p:cNvPr id="15392" name="Text Box 70"/>
            <p:cNvSpPr txBox="1">
              <a:spLocks noChangeArrowheads="1"/>
            </p:cNvSpPr>
            <p:nvPr/>
          </p:nvSpPr>
          <p:spPr bwMode="auto">
            <a:xfrm rot="16200000">
              <a:off x="649" y="2270"/>
              <a:ext cx="1608"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Price, costs, and revenue</a:t>
              </a:r>
            </a:p>
          </p:txBody>
        </p:sp>
        <p:grpSp>
          <p:nvGrpSpPr>
            <p:cNvPr id="24609" name="Group 105"/>
            <p:cNvGrpSpPr>
              <a:grpSpLocks/>
            </p:cNvGrpSpPr>
            <p:nvPr/>
          </p:nvGrpSpPr>
          <p:grpSpPr bwMode="auto">
            <a:xfrm>
              <a:off x="1855" y="1047"/>
              <a:ext cx="3429" cy="2605"/>
              <a:chOff x="2009" y="1033"/>
              <a:chExt cx="3429" cy="2605"/>
            </a:xfrm>
          </p:grpSpPr>
          <p:sp>
            <p:nvSpPr>
              <p:cNvPr id="24622" name="Rectangle 11"/>
              <p:cNvSpPr>
                <a:spLocks noChangeArrowheads="1"/>
              </p:cNvSpPr>
              <p:nvPr/>
            </p:nvSpPr>
            <p:spPr bwMode="auto">
              <a:xfrm>
                <a:off x="2009" y="1033"/>
                <a:ext cx="3429" cy="260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grpSp>
            <p:nvGrpSpPr>
              <p:cNvPr id="24623" name="Group 15"/>
              <p:cNvGrpSpPr>
                <a:grpSpLocks/>
              </p:cNvGrpSpPr>
              <p:nvPr/>
            </p:nvGrpSpPr>
            <p:grpSpPr bwMode="auto">
              <a:xfrm>
                <a:off x="2325" y="1035"/>
                <a:ext cx="2488" cy="2598"/>
                <a:chOff x="2325" y="1154"/>
                <a:chExt cx="2488" cy="1295"/>
              </a:xfrm>
            </p:grpSpPr>
            <p:sp>
              <p:nvSpPr>
                <p:cNvPr id="24633" name="Line 16"/>
                <p:cNvSpPr>
                  <a:spLocks noChangeShapeType="1"/>
                </p:cNvSpPr>
                <p:nvPr/>
              </p:nvSpPr>
              <p:spPr bwMode="auto">
                <a:xfrm rot="-5400000">
                  <a:off x="1677" y="1802"/>
                  <a:ext cx="129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4" name="Line 17"/>
                <p:cNvSpPr>
                  <a:spLocks noChangeShapeType="1"/>
                </p:cNvSpPr>
                <p:nvPr/>
              </p:nvSpPr>
              <p:spPr bwMode="auto">
                <a:xfrm rot="-5400000">
                  <a:off x="2296" y="1802"/>
                  <a:ext cx="129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5" name="Line 18"/>
                <p:cNvSpPr>
                  <a:spLocks noChangeShapeType="1"/>
                </p:cNvSpPr>
                <p:nvPr/>
              </p:nvSpPr>
              <p:spPr bwMode="auto">
                <a:xfrm rot="-5400000">
                  <a:off x="2607" y="1802"/>
                  <a:ext cx="129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6" name="Line 19"/>
                <p:cNvSpPr>
                  <a:spLocks noChangeShapeType="1"/>
                </p:cNvSpPr>
                <p:nvPr/>
              </p:nvSpPr>
              <p:spPr bwMode="auto">
                <a:xfrm rot="-5400000">
                  <a:off x="1987" y="1802"/>
                  <a:ext cx="129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7" name="Line 20"/>
                <p:cNvSpPr>
                  <a:spLocks noChangeShapeType="1"/>
                </p:cNvSpPr>
                <p:nvPr/>
              </p:nvSpPr>
              <p:spPr bwMode="auto">
                <a:xfrm rot="-5400000">
                  <a:off x="2914" y="1802"/>
                  <a:ext cx="129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8" name="Line 21"/>
                <p:cNvSpPr>
                  <a:spLocks noChangeShapeType="1"/>
                </p:cNvSpPr>
                <p:nvPr/>
              </p:nvSpPr>
              <p:spPr bwMode="auto">
                <a:xfrm rot="-5400000">
                  <a:off x="3226" y="1802"/>
                  <a:ext cx="129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9" name="Line 22"/>
                <p:cNvSpPr>
                  <a:spLocks noChangeShapeType="1"/>
                </p:cNvSpPr>
                <p:nvPr/>
              </p:nvSpPr>
              <p:spPr bwMode="auto">
                <a:xfrm rot="-5400000">
                  <a:off x="3540" y="1802"/>
                  <a:ext cx="129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40" name="Line 23"/>
                <p:cNvSpPr>
                  <a:spLocks noChangeShapeType="1"/>
                </p:cNvSpPr>
                <p:nvPr/>
              </p:nvSpPr>
              <p:spPr bwMode="auto">
                <a:xfrm rot="-5400000">
                  <a:off x="3852" y="1802"/>
                  <a:ext cx="129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41" name="Line 24"/>
                <p:cNvSpPr>
                  <a:spLocks noChangeShapeType="1"/>
                </p:cNvSpPr>
                <p:nvPr/>
              </p:nvSpPr>
              <p:spPr bwMode="auto">
                <a:xfrm rot="-5400000">
                  <a:off x="4165" y="1802"/>
                  <a:ext cx="129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4624" name="Group 94"/>
              <p:cNvGrpSpPr>
                <a:grpSpLocks/>
              </p:cNvGrpSpPr>
              <p:nvPr/>
            </p:nvGrpSpPr>
            <p:grpSpPr bwMode="auto">
              <a:xfrm>
                <a:off x="2010" y="1354"/>
                <a:ext cx="3428" cy="1942"/>
                <a:chOff x="2010" y="1354"/>
                <a:chExt cx="3113" cy="1942"/>
              </a:xfrm>
            </p:grpSpPr>
            <p:sp>
              <p:nvSpPr>
                <p:cNvPr id="24626" name="Line 12"/>
                <p:cNvSpPr>
                  <a:spLocks noChangeShapeType="1"/>
                </p:cNvSpPr>
                <p:nvPr/>
              </p:nvSpPr>
              <p:spPr bwMode="auto">
                <a:xfrm>
                  <a:off x="2010" y="1678"/>
                  <a:ext cx="31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27" name="Line 13"/>
                <p:cNvSpPr>
                  <a:spLocks noChangeShapeType="1"/>
                </p:cNvSpPr>
                <p:nvPr/>
              </p:nvSpPr>
              <p:spPr bwMode="auto">
                <a:xfrm>
                  <a:off x="2010" y="2005"/>
                  <a:ext cx="31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28" name="Line 14"/>
                <p:cNvSpPr>
                  <a:spLocks noChangeShapeType="1"/>
                </p:cNvSpPr>
                <p:nvPr/>
              </p:nvSpPr>
              <p:spPr bwMode="auto">
                <a:xfrm>
                  <a:off x="2010" y="1354"/>
                  <a:ext cx="31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29" name="Line 89"/>
                <p:cNvSpPr>
                  <a:spLocks noChangeShapeType="1"/>
                </p:cNvSpPr>
                <p:nvPr/>
              </p:nvSpPr>
              <p:spPr bwMode="auto">
                <a:xfrm>
                  <a:off x="2010" y="2656"/>
                  <a:ext cx="31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0" name="Line 90"/>
                <p:cNvSpPr>
                  <a:spLocks noChangeShapeType="1"/>
                </p:cNvSpPr>
                <p:nvPr/>
              </p:nvSpPr>
              <p:spPr bwMode="auto">
                <a:xfrm>
                  <a:off x="2010" y="2976"/>
                  <a:ext cx="31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1" name="Line 91"/>
                <p:cNvSpPr>
                  <a:spLocks noChangeShapeType="1"/>
                </p:cNvSpPr>
                <p:nvPr/>
              </p:nvSpPr>
              <p:spPr bwMode="auto">
                <a:xfrm>
                  <a:off x="2010" y="2332"/>
                  <a:ext cx="31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32" name="Line 93"/>
                <p:cNvSpPr>
                  <a:spLocks noChangeShapeType="1"/>
                </p:cNvSpPr>
                <p:nvPr/>
              </p:nvSpPr>
              <p:spPr bwMode="auto">
                <a:xfrm>
                  <a:off x="2010" y="3296"/>
                  <a:ext cx="311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4625" name="Line 104"/>
              <p:cNvSpPr>
                <a:spLocks noChangeShapeType="1"/>
              </p:cNvSpPr>
              <p:nvPr/>
            </p:nvSpPr>
            <p:spPr bwMode="auto">
              <a:xfrm rot="-5400000">
                <a:off x="3827" y="2339"/>
                <a:ext cx="259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4610" name="Group 107"/>
            <p:cNvGrpSpPr>
              <a:grpSpLocks/>
            </p:cNvGrpSpPr>
            <p:nvPr/>
          </p:nvGrpSpPr>
          <p:grpSpPr bwMode="auto">
            <a:xfrm>
              <a:off x="2083" y="3651"/>
              <a:ext cx="3032" cy="233"/>
              <a:chOff x="2237" y="3637"/>
              <a:chExt cx="3032" cy="233"/>
            </a:xfrm>
          </p:grpSpPr>
          <p:sp>
            <p:nvSpPr>
              <p:cNvPr id="15396" name="Text Box 61"/>
              <p:cNvSpPr txBox="1">
                <a:spLocks noChangeArrowheads="1"/>
              </p:cNvSpPr>
              <p:nvPr/>
            </p:nvSpPr>
            <p:spPr bwMode="auto">
              <a:xfrm>
                <a:off x="2237" y="3637"/>
                <a:ext cx="19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1</a:t>
                </a:r>
              </a:p>
            </p:txBody>
          </p:sp>
          <p:sp>
            <p:nvSpPr>
              <p:cNvPr id="15397" name="Text Box 62"/>
              <p:cNvSpPr txBox="1">
                <a:spLocks noChangeArrowheads="1"/>
              </p:cNvSpPr>
              <p:nvPr/>
            </p:nvSpPr>
            <p:spPr bwMode="auto">
              <a:xfrm>
                <a:off x="2543" y="3637"/>
                <a:ext cx="19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2</a:t>
                </a:r>
              </a:p>
            </p:txBody>
          </p:sp>
          <p:sp>
            <p:nvSpPr>
              <p:cNvPr id="15398" name="Text Box 63"/>
              <p:cNvSpPr txBox="1">
                <a:spLocks noChangeArrowheads="1"/>
              </p:cNvSpPr>
              <p:nvPr/>
            </p:nvSpPr>
            <p:spPr bwMode="auto">
              <a:xfrm>
                <a:off x="2856" y="3637"/>
                <a:ext cx="19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3</a:t>
                </a:r>
              </a:p>
            </p:txBody>
          </p:sp>
          <p:sp>
            <p:nvSpPr>
              <p:cNvPr id="15399" name="Text Box 64"/>
              <p:cNvSpPr txBox="1">
                <a:spLocks noChangeArrowheads="1"/>
              </p:cNvSpPr>
              <p:nvPr/>
            </p:nvSpPr>
            <p:spPr bwMode="auto">
              <a:xfrm>
                <a:off x="3162" y="3637"/>
                <a:ext cx="19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4</a:t>
                </a:r>
              </a:p>
            </p:txBody>
          </p:sp>
          <p:sp>
            <p:nvSpPr>
              <p:cNvPr id="15400" name="Text Box 65"/>
              <p:cNvSpPr txBox="1">
                <a:spLocks noChangeArrowheads="1"/>
              </p:cNvSpPr>
              <p:nvPr/>
            </p:nvSpPr>
            <p:spPr bwMode="auto">
              <a:xfrm>
                <a:off x="3468" y="3637"/>
                <a:ext cx="19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5</a:t>
                </a:r>
              </a:p>
            </p:txBody>
          </p:sp>
          <p:sp>
            <p:nvSpPr>
              <p:cNvPr id="15401" name="Text Box 66"/>
              <p:cNvSpPr txBox="1">
                <a:spLocks noChangeArrowheads="1"/>
              </p:cNvSpPr>
              <p:nvPr/>
            </p:nvSpPr>
            <p:spPr bwMode="auto">
              <a:xfrm>
                <a:off x="3781" y="3637"/>
                <a:ext cx="19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6</a:t>
                </a:r>
              </a:p>
            </p:txBody>
          </p:sp>
          <p:sp>
            <p:nvSpPr>
              <p:cNvPr id="15402" name="Text Box 67"/>
              <p:cNvSpPr txBox="1">
                <a:spLocks noChangeArrowheads="1"/>
              </p:cNvSpPr>
              <p:nvPr/>
            </p:nvSpPr>
            <p:spPr bwMode="auto">
              <a:xfrm>
                <a:off x="4094" y="3637"/>
                <a:ext cx="19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7</a:t>
                </a:r>
              </a:p>
            </p:txBody>
          </p:sp>
          <p:sp>
            <p:nvSpPr>
              <p:cNvPr id="15403" name="Text Box 68"/>
              <p:cNvSpPr txBox="1">
                <a:spLocks noChangeArrowheads="1"/>
              </p:cNvSpPr>
              <p:nvPr/>
            </p:nvSpPr>
            <p:spPr bwMode="auto">
              <a:xfrm>
                <a:off x="4407" y="3637"/>
                <a:ext cx="19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8</a:t>
                </a:r>
              </a:p>
            </p:txBody>
          </p:sp>
          <p:sp>
            <p:nvSpPr>
              <p:cNvPr id="15404" name="Text Box 69"/>
              <p:cNvSpPr txBox="1">
                <a:spLocks noChangeArrowheads="1"/>
              </p:cNvSpPr>
              <p:nvPr/>
            </p:nvSpPr>
            <p:spPr bwMode="auto">
              <a:xfrm>
                <a:off x="4720" y="3637"/>
                <a:ext cx="197"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9</a:t>
                </a:r>
              </a:p>
            </p:txBody>
          </p:sp>
          <p:sp>
            <p:nvSpPr>
              <p:cNvPr id="15405" name="Text Box 106"/>
              <p:cNvSpPr txBox="1">
                <a:spLocks noChangeArrowheads="1"/>
              </p:cNvSpPr>
              <p:nvPr/>
            </p:nvSpPr>
            <p:spPr bwMode="auto">
              <a:xfrm>
                <a:off x="5005" y="3637"/>
                <a:ext cx="264"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10</a:t>
                </a:r>
              </a:p>
            </p:txBody>
          </p:sp>
        </p:grpSp>
        <p:sp>
          <p:nvSpPr>
            <p:cNvPr id="15395" name="Text Box 109"/>
            <p:cNvSpPr txBox="1">
              <a:spLocks noChangeArrowheads="1"/>
            </p:cNvSpPr>
            <p:nvPr/>
          </p:nvSpPr>
          <p:spPr bwMode="auto">
            <a:xfrm>
              <a:off x="3143" y="3816"/>
              <a:ext cx="649" cy="23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Quantity</a:t>
              </a:r>
            </a:p>
          </p:txBody>
        </p:sp>
      </p:grpSp>
      <p:sp>
        <p:nvSpPr>
          <p:cNvPr id="15363" name="Rectangle 2"/>
          <p:cNvSpPr>
            <a:spLocks noGrp="1" noChangeArrowheads="1"/>
          </p:cNvSpPr>
          <p:nvPr>
            <p:ph type="title"/>
          </p:nvPr>
        </p:nvSpPr>
        <p:spPr>
          <a:xfrm>
            <a:off x="457200" y="274638"/>
            <a:ext cx="8001000" cy="1143000"/>
          </a:xfrm>
        </p:spPr>
        <p:txBody>
          <a:bodyPr/>
          <a:lstStyle/>
          <a:p>
            <a:pPr eaLnBrk="1" fontAlgn="auto" hangingPunct="1">
              <a:spcAft>
                <a:spcPts val="0"/>
              </a:spcAft>
              <a:defRPr/>
            </a:pPr>
            <a:r>
              <a:rPr lang="en-US" altLang="en-US" dirty="0">
                <a:ea typeface="+mj-ea"/>
              </a:rPr>
              <a:t>Output and Price Determination</a:t>
            </a:r>
          </a:p>
        </p:txBody>
      </p:sp>
      <p:grpSp>
        <p:nvGrpSpPr>
          <p:cNvPr id="2" name="Group 220"/>
          <p:cNvGrpSpPr>
            <a:grpSpLocks/>
          </p:cNvGrpSpPr>
          <p:nvPr/>
        </p:nvGrpSpPr>
        <p:grpSpPr bwMode="auto">
          <a:xfrm>
            <a:off x="4656137" y="1570228"/>
            <a:ext cx="2833688" cy="4498975"/>
            <a:chOff x="3342" y="1075"/>
            <a:chExt cx="1785" cy="2834"/>
          </a:xfrm>
          <a:noFill/>
        </p:grpSpPr>
        <p:sp>
          <p:nvSpPr>
            <p:cNvPr id="10" name="Rectangle 215"/>
            <p:cNvSpPr>
              <a:spLocks noChangeArrowheads="1"/>
            </p:cNvSpPr>
            <p:nvPr/>
          </p:nvSpPr>
          <p:spPr bwMode="auto">
            <a:xfrm>
              <a:off x="3344" y="1075"/>
              <a:ext cx="1783" cy="1303"/>
            </a:xfrm>
            <a:prstGeom prst="rect">
              <a:avLst/>
            </a:prstGeom>
            <a:grpFill/>
            <a:ln w="9525">
              <a:noFill/>
              <a:miter lim="800000"/>
              <a:headEnd/>
              <a:tailEnd/>
            </a:ln>
          </p:spPr>
          <p:txBody>
            <a:bodyPr wrap="none" anchor="ctr"/>
            <a:lstStyle/>
            <a:p>
              <a:pPr eaLnBrk="1" hangingPunct="1">
                <a:defRPr/>
              </a:pPr>
              <a:endParaRPr lang="en-US" dirty="0">
                <a:ea typeface="+mn-ea"/>
                <a:cs typeface="Arial" charset="0"/>
              </a:endParaRPr>
            </a:p>
          </p:txBody>
        </p:sp>
        <p:sp>
          <p:nvSpPr>
            <p:cNvPr id="11" name="Rectangle 216"/>
            <p:cNvSpPr>
              <a:spLocks noChangeArrowheads="1"/>
            </p:cNvSpPr>
            <p:nvPr/>
          </p:nvSpPr>
          <p:spPr bwMode="auto">
            <a:xfrm>
              <a:off x="3342" y="2613"/>
              <a:ext cx="1783" cy="1296"/>
            </a:xfrm>
            <a:prstGeom prst="rect">
              <a:avLst/>
            </a:prstGeom>
            <a:grpFill/>
            <a:ln w="9525">
              <a:noFill/>
              <a:miter lim="800000"/>
              <a:headEnd/>
              <a:tailEnd/>
            </a:ln>
          </p:spPr>
          <p:txBody>
            <a:bodyPr wrap="none" anchor="ctr"/>
            <a:lstStyle/>
            <a:p>
              <a:pPr eaLnBrk="1" hangingPunct="1">
                <a:defRPr/>
              </a:pPr>
              <a:endParaRPr lang="en-US" dirty="0">
                <a:ea typeface="+mn-ea"/>
                <a:cs typeface="Arial" charset="0"/>
              </a:endParaRPr>
            </a:p>
          </p:txBody>
        </p:sp>
      </p:grpSp>
      <p:sp>
        <p:nvSpPr>
          <p:cNvPr id="161" name="Rectangle 135"/>
          <p:cNvSpPr>
            <a:spLocks noChangeArrowheads="1"/>
          </p:cNvSpPr>
          <p:nvPr/>
        </p:nvSpPr>
        <p:spPr bwMode="auto">
          <a:xfrm>
            <a:off x="2046288" y="1693863"/>
            <a:ext cx="544353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162" name="Rectangle 131"/>
          <p:cNvSpPr>
            <a:spLocks noChangeArrowheads="1"/>
          </p:cNvSpPr>
          <p:nvPr/>
        </p:nvSpPr>
        <p:spPr bwMode="auto">
          <a:xfrm>
            <a:off x="2057400" y="3349625"/>
            <a:ext cx="2449513" cy="466725"/>
          </a:xfrm>
          <a:prstGeom prst="rect">
            <a:avLst/>
          </a:prstGeom>
          <a:solidFill>
            <a:srgbClr val="7CC68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163" name="Text Box 49"/>
          <p:cNvSpPr txBox="1">
            <a:spLocks noChangeArrowheads="1"/>
          </p:cNvSpPr>
          <p:nvPr/>
        </p:nvSpPr>
        <p:spPr bwMode="auto">
          <a:xfrm>
            <a:off x="1776413" y="5770563"/>
            <a:ext cx="282575" cy="304800"/>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1400" b="1" dirty="0">
                <a:latin typeface="+mn-lt"/>
                <a:ea typeface="+mn-ea"/>
              </a:rPr>
              <a:t>0</a:t>
            </a:r>
          </a:p>
        </p:txBody>
      </p:sp>
      <p:sp>
        <p:nvSpPr>
          <p:cNvPr id="208" name="Freeform 116"/>
          <p:cNvSpPr>
            <a:spLocks/>
          </p:cNvSpPr>
          <p:nvPr/>
        </p:nvSpPr>
        <p:spPr bwMode="auto">
          <a:xfrm>
            <a:off x="2328863" y="2508250"/>
            <a:ext cx="4398962" cy="1908175"/>
          </a:xfrm>
          <a:custGeom>
            <a:avLst/>
            <a:gdLst>
              <a:gd name="T0" fmla="*/ 0 w 2771"/>
              <a:gd name="T1" fmla="*/ 2147483646 h 1202"/>
              <a:gd name="T2" fmla="*/ 2147483646 w 2771"/>
              <a:gd name="T3" fmla="*/ 2147483646 h 1202"/>
              <a:gd name="T4" fmla="*/ 2147483646 w 2771"/>
              <a:gd name="T5" fmla="*/ 2147483646 h 1202"/>
              <a:gd name="T6" fmla="*/ 2147483646 w 2771"/>
              <a:gd name="T7" fmla="*/ 2147483646 h 1202"/>
              <a:gd name="T8" fmla="*/ 2147483646 w 2771"/>
              <a:gd name="T9" fmla="*/ 0 h 1202"/>
              <a:gd name="T10" fmla="*/ 0 60000 65536"/>
              <a:gd name="T11" fmla="*/ 0 60000 65536"/>
              <a:gd name="T12" fmla="*/ 0 60000 65536"/>
              <a:gd name="T13" fmla="*/ 0 60000 65536"/>
              <a:gd name="T14" fmla="*/ 0 60000 65536"/>
              <a:gd name="T15" fmla="*/ 0 w 2771"/>
              <a:gd name="T16" fmla="*/ 0 h 1202"/>
              <a:gd name="T17" fmla="*/ 2771 w 2771"/>
              <a:gd name="T18" fmla="*/ 1202 h 1202"/>
            </a:gdLst>
            <a:ahLst/>
            <a:cxnLst>
              <a:cxn ang="T10">
                <a:pos x="T0" y="T1"/>
              </a:cxn>
              <a:cxn ang="T11">
                <a:pos x="T2" y="T3"/>
              </a:cxn>
              <a:cxn ang="T12">
                <a:pos x="T4" y="T5"/>
              </a:cxn>
              <a:cxn ang="T13">
                <a:pos x="T6" y="T7"/>
              </a:cxn>
              <a:cxn ang="T14">
                <a:pos x="T8" y="T9"/>
              </a:cxn>
            </a:cxnLst>
            <a:rect l="T15" t="T16" r="T17" b="T18"/>
            <a:pathLst>
              <a:path w="2771" h="1202">
                <a:moveTo>
                  <a:pt x="0" y="782"/>
                </a:moveTo>
                <a:cubicBezTo>
                  <a:pt x="122" y="843"/>
                  <a:pt x="500" y="1088"/>
                  <a:pt x="734" y="1145"/>
                </a:cubicBezTo>
                <a:cubicBezTo>
                  <a:pt x="968" y="1202"/>
                  <a:pt x="1198" y="1185"/>
                  <a:pt x="1406" y="1125"/>
                </a:cubicBezTo>
                <a:cubicBezTo>
                  <a:pt x="1614" y="1065"/>
                  <a:pt x="1755" y="969"/>
                  <a:pt x="1982" y="782"/>
                </a:cubicBezTo>
                <a:cubicBezTo>
                  <a:pt x="2209" y="595"/>
                  <a:pt x="2492" y="300"/>
                  <a:pt x="2771" y="0"/>
                </a:cubicBezTo>
              </a:path>
            </a:pathLst>
          </a:custGeom>
          <a:noFill/>
          <a:ln w="57150">
            <a:solidFill>
              <a:srgbClr val="00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9" name="Text Box 118"/>
          <p:cNvSpPr txBox="1">
            <a:spLocks noChangeArrowheads="1"/>
          </p:cNvSpPr>
          <p:nvPr/>
        </p:nvSpPr>
        <p:spPr bwMode="auto">
          <a:xfrm>
            <a:off x="7161213" y="4229100"/>
            <a:ext cx="330200"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D</a:t>
            </a:r>
          </a:p>
        </p:txBody>
      </p:sp>
      <p:sp>
        <p:nvSpPr>
          <p:cNvPr id="210" name="Text Box 119"/>
          <p:cNvSpPr txBox="1">
            <a:spLocks noChangeArrowheads="1"/>
          </p:cNvSpPr>
          <p:nvPr/>
        </p:nvSpPr>
        <p:spPr bwMode="auto">
          <a:xfrm>
            <a:off x="5980113" y="5270500"/>
            <a:ext cx="515937"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MR</a:t>
            </a:r>
          </a:p>
        </p:txBody>
      </p:sp>
      <p:sp>
        <p:nvSpPr>
          <p:cNvPr id="211" name="Text Box 120"/>
          <p:cNvSpPr txBox="1">
            <a:spLocks noChangeArrowheads="1"/>
          </p:cNvSpPr>
          <p:nvPr/>
        </p:nvSpPr>
        <p:spPr bwMode="auto">
          <a:xfrm>
            <a:off x="6943725" y="3455988"/>
            <a:ext cx="536575"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ATC</a:t>
            </a:r>
          </a:p>
        </p:txBody>
      </p:sp>
      <p:sp>
        <p:nvSpPr>
          <p:cNvPr id="212" name="Text Box 121"/>
          <p:cNvSpPr txBox="1">
            <a:spLocks noChangeArrowheads="1"/>
          </p:cNvSpPr>
          <p:nvPr/>
        </p:nvSpPr>
        <p:spPr bwMode="auto">
          <a:xfrm>
            <a:off x="6518275" y="2208213"/>
            <a:ext cx="506413"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MC</a:t>
            </a:r>
          </a:p>
        </p:txBody>
      </p:sp>
      <p:sp>
        <p:nvSpPr>
          <p:cNvPr id="213" name="Text Box 122"/>
          <p:cNvSpPr txBox="1">
            <a:spLocks noChangeArrowheads="1"/>
          </p:cNvSpPr>
          <p:nvPr/>
        </p:nvSpPr>
        <p:spPr bwMode="auto">
          <a:xfrm>
            <a:off x="3498850" y="4511675"/>
            <a:ext cx="954088"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MR=MC</a:t>
            </a:r>
          </a:p>
        </p:txBody>
      </p:sp>
      <p:sp>
        <p:nvSpPr>
          <p:cNvPr id="214" name="Line 123"/>
          <p:cNvSpPr>
            <a:spLocks noChangeShapeType="1"/>
          </p:cNvSpPr>
          <p:nvPr/>
        </p:nvSpPr>
        <p:spPr bwMode="auto">
          <a:xfrm>
            <a:off x="4518025" y="3338513"/>
            <a:ext cx="0" cy="2492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5" name="Line 124"/>
          <p:cNvSpPr>
            <a:spLocks noChangeShapeType="1"/>
          </p:cNvSpPr>
          <p:nvPr/>
        </p:nvSpPr>
        <p:spPr bwMode="auto">
          <a:xfrm flipH="1">
            <a:off x="2057400" y="3349625"/>
            <a:ext cx="24606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6" name="Line 125"/>
          <p:cNvSpPr>
            <a:spLocks noChangeShapeType="1"/>
          </p:cNvSpPr>
          <p:nvPr/>
        </p:nvSpPr>
        <p:spPr bwMode="auto">
          <a:xfrm flipH="1">
            <a:off x="2054225" y="3824288"/>
            <a:ext cx="24606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8" name="Text Box 127"/>
          <p:cNvSpPr txBox="1">
            <a:spLocks noChangeArrowheads="1"/>
          </p:cNvSpPr>
          <p:nvPr/>
        </p:nvSpPr>
        <p:spPr bwMode="auto">
          <a:xfrm>
            <a:off x="2141538" y="4237038"/>
            <a:ext cx="790575"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A</a:t>
            </a:r>
            <a:r>
              <a:rPr lang="en-US" b="1" dirty="0">
                <a:latin typeface="+mn-lt"/>
                <a:ea typeface="+mn-ea"/>
              </a:rPr>
              <a:t>=$94</a:t>
            </a:r>
          </a:p>
        </p:txBody>
      </p:sp>
      <p:sp>
        <p:nvSpPr>
          <p:cNvPr id="219" name="Line 128"/>
          <p:cNvSpPr>
            <a:spLocks noChangeShapeType="1"/>
          </p:cNvSpPr>
          <p:nvPr/>
        </p:nvSpPr>
        <p:spPr bwMode="auto">
          <a:xfrm flipH="1">
            <a:off x="2105025" y="2700338"/>
            <a:ext cx="180975" cy="6048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0" name="Line 129"/>
          <p:cNvSpPr>
            <a:spLocks noChangeShapeType="1"/>
          </p:cNvSpPr>
          <p:nvPr/>
        </p:nvSpPr>
        <p:spPr bwMode="auto">
          <a:xfrm flipH="1" flipV="1">
            <a:off x="2079625" y="3871913"/>
            <a:ext cx="338138" cy="4349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1" name="Line 133"/>
          <p:cNvSpPr>
            <a:spLocks noChangeShapeType="1"/>
          </p:cNvSpPr>
          <p:nvPr/>
        </p:nvSpPr>
        <p:spPr bwMode="auto">
          <a:xfrm flipV="1">
            <a:off x="4125913" y="4371975"/>
            <a:ext cx="304800" cy="1635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2" name="Text Box 134"/>
          <p:cNvSpPr txBox="1">
            <a:spLocks noChangeArrowheads="1"/>
          </p:cNvSpPr>
          <p:nvPr/>
        </p:nvSpPr>
        <p:spPr bwMode="auto">
          <a:xfrm>
            <a:off x="2241550" y="3327400"/>
            <a:ext cx="1001713" cy="511175"/>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85000"/>
              </a:lnSpc>
              <a:defRPr/>
            </a:pPr>
            <a:r>
              <a:rPr lang="en-US" sz="1600" b="1" dirty="0">
                <a:latin typeface="+mn-lt"/>
                <a:ea typeface="+mn-ea"/>
              </a:rPr>
              <a:t>Economic</a:t>
            </a:r>
          </a:p>
          <a:p>
            <a:pPr algn="ctr" eaLnBrk="1" hangingPunct="1">
              <a:lnSpc>
                <a:spcPct val="85000"/>
              </a:lnSpc>
              <a:defRPr/>
            </a:pPr>
            <a:r>
              <a:rPr lang="en-US" sz="1600" b="1" dirty="0">
                <a:latin typeface="+mn-lt"/>
                <a:ea typeface="+mn-ea"/>
              </a:rPr>
              <a:t>profit</a:t>
            </a:r>
          </a:p>
        </p:txBody>
      </p:sp>
      <p:sp>
        <p:nvSpPr>
          <p:cNvPr id="223" name="Freeform 117"/>
          <p:cNvSpPr>
            <a:spLocks/>
          </p:cNvSpPr>
          <p:nvPr/>
        </p:nvSpPr>
        <p:spPr bwMode="auto">
          <a:xfrm>
            <a:off x="2559050" y="1814513"/>
            <a:ext cx="4440238" cy="2100262"/>
          </a:xfrm>
          <a:custGeom>
            <a:avLst/>
            <a:gdLst>
              <a:gd name="T0" fmla="*/ 0 w 2797"/>
              <a:gd name="T1" fmla="*/ 0 h 1323"/>
              <a:gd name="T2" fmla="*/ 2147483646 w 2797"/>
              <a:gd name="T3" fmla="*/ 2147483646 h 1323"/>
              <a:gd name="T4" fmla="*/ 2147483646 w 2797"/>
              <a:gd name="T5" fmla="*/ 2147483646 h 1323"/>
              <a:gd name="T6" fmla="*/ 2147483646 w 2797"/>
              <a:gd name="T7" fmla="*/ 2147483646 h 1323"/>
              <a:gd name="T8" fmla="*/ 2147483646 w 2797"/>
              <a:gd name="T9" fmla="*/ 2147483646 h 1323"/>
              <a:gd name="T10" fmla="*/ 2147483646 w 2797"/>
              <a:gd name="T11" fmla="*/ 2147483646 h 1323"/>
              <a:gd name="T12" fmla="*/ 0 60000 65536"/>
              <a:gd name="T13" fmla="*/ 0 60000 65536"/>
              <a:gd name="T14" fmla="*/ 0 60000 65536"/>
              <a:gd name="T15" fmla="*/ 0 60000 65536"/>
              <a:gd name="T16" fmla="*/ 0 60000 65536"/>
              <a:gd name="T17" fmla="*/ 0 60000 65536"/>
              <a:gd name="T18" fmla="*/ 0 w 2797"/>
              <a:gd name="T19" fmla="*/ 0 h 1323"/>
              <a:gd name="T20" fmla="*/ 2797 w 2797"/>
              <a:gd name="T21" fmla="*/ 1323 h 1323"/>
            </a:gdLst>
            <a:ahLst/>
            <a:cxnLst>
              <a:cxn ang="T12">
                <a:pos x="T0" y="T1"/>
              </a:cxn>
              <a:cxn ang="T13">
                <a:pos x="T2" y="T3"/>
              </a:cxn>
              <a:cxn ang="T14">
                <a:pos x="T4" y="T5"/>
              </a:cxn>
              <a:cxn ang="T15">
                <a:pos x="T6" y="T7"/>
              </a:cxn>
              <a:cxn ang="T16">
                <a:pos x="T8" y="T9"/>
              </a:cxn>
              <a:cxn ang="T17">
                <a:pos x="T10" y="T11"/>
              </a:cxn>
            </a:cxnLst>
            <a:rect l="T18" t="T19" r="T20" b="T21"/>
            <a:pathLst>
              <a:path w="2797" h="1323">
                <a:moveTo>
                  <a:pt x="0" y="0"/>
                </a:moveTo>
                <a:cubicBezTo>
                  <a:pt x="35" y="84"/>
                  <a:pt x="125" y="353"/>
                  <a:pt x="212" y="507"/>
                </a:cubicBezTo>
                <a:cubicBezTo>
                  <a:pt x="299" y="661"/>
                  <a:pt x="347" y="799"/>
                  <a:pt x="521" y="925"/>
                </a:cubicBezTo>
                <a:cubicBezTo>
                  <a:pt x="695" y="1051"/>
                  <a:pt x="1031" y="1199"/>
                  <a:pt x="1255" y="1261"/>
                </a:cubicBezTo>
                <a:cubicBezTo>
                  <a:pt x="1479" y="1323"/>
                  <a:pt x="1608" y="1315"/>
                  <a:pt x="1865" y="1296"/>
                </a:cubicBezTo>
                <a:cubicBezTo>
                  <a:pt x="2122" y="1277"/>
                  <a:pt x="2459" y="1211"/>
                  <a:pt x="2797" y="1145"/>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3" name="Group 132"/>
          <p:cNvGrpSpPr>
            <a:grpSpLocks/>
          </p:cNvGrpSpPr>
          <p:nvPr/>
        </p:nvGrpSpPr>
        <p:grpSpPr bwMode="auto">
          <a:xfrm>
            <a:off x="2395538" y="2520950"/>
            <a:ext cx="4822825" cy="3363913"/>
            <a:chOff x="2071" y="1563"/>
            <a:chExt cx="3038" cy="2119"/>
          </a:xfrm>
        </p:grpSpPr>
        <p:sp>
          <p:nvSpPr>
            <p:cNvPr id="24605" name="Line 113"/>
            <p:cNvSpPr>
              <a:spLocks noChangeShapeType="1"/>
            </p:cNvSpPr>
            <p:nvPr/>
          </p:nvSpPr>
          <p:spPr bwMode="auto">
            <a:xfrm>
              <a:off x="2071" y="1598"/>
              <a:ext cx="2558" cy="2084"/>
            </a:xfrm>
            <a:prstGeom prst="line">
              <a:avLst/>
            </a:prstGeom>
            <a:noFill/>
            <a:ln w="57150">
              <a:solidFill>
                <a:srgbClr val="5F5F5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6" name="Line 112"/>
            <p:cNvSpPr>
              <a:spLocks noChangeShapeType="1"/>
            </p:cNvSpPr>
            <p:nvPr/>
          </p:nvSpPr>
          <p:spPr bwMode="auto">
            <a:xfrm>
              <a:off x="2071" y="1563"/>
              <a:ext cx="3038" cy="1159"/>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27" name="Oval 130"/>
          <p:cNvSpPr>
            <a:spLocks noChangeArrowheads="1"/>
          </p:cNvSpPr>
          <p:nvPr/>
        </p:nvSpPr>
        <p:spPr bwMode="auto">
          <a:xfrm>
            <a:off x="4456113" y="4227513"/>
            <a:ext cx="131762" cy="131762"/>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17" name="Text Box 126"/>
          <p:cNvSpPr txBox="1">
            <a:spLocks noChangeArrowheads="1"/>
          </p:cNvSpPr>
          <p:nvPr/>
        </p:nvSpPr>
        <p:spPr bwMode="auto">
          <a:xfrm>
            <a:off x="2033588" y="2220913"/>
            <a:ext cx="1014412"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P</a:t>
            </a:r>
            <a:r>
              <a:rPr lang="en-US" b="1" i="1" baseline="-25000" dirty="0">
                <a:latin typeface="+mn-lt"/>
                <a:ea typeface="+mn-ea"/>
              </a:rPr>
              <a:t>m</a:t>
            </a:r>
            <a:r>
              <a:rPr lang="en-US" b="1" dirty="0">
                <a:latin typeface="+mn-lt"/>
                <a:ea typeface="+mn-ea"/>
              </a:rPr>
              <a:t>=$122</a:t>
            </a:r>
          </a:p>
        </p:txBody>
      </p:sp>
      <p:sp>
        <p:nvSpPr>
          <p:cNvPr id="24602"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sp>
        <p:nvSpPr>
          <p:cNvPr id="24603" name="Line 23"/>
          <p:cNvSpPr>
            <a:spLocks noChangeShapeType="1"/>
          </p:cNvSpPr>
          <p:nvPr/>
        </p:nvSpPr>
        <p:spPr bwMode="auto">
          <a:xfrm>
            <a:off x="2057400" y="1709738"/>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604" name="Line 24"/>
          <p:cNvSpPr>
            <a:spLocks noChangeShapeType="1"/>
          </p:cNvSpPr>
          <p:nvPr/>
        </p:nvSpPr>
        <p:spPr bwMode="auto">
          <a:xfrm>
            <a:off x="2057400" y="5824538"/>
            <a:ext cx="53943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nodePh="1">
                                  <p:stCondLst>
                                    <p:cond delay="0"/>
                                  </p:stCondLst>
                                  <p:endCondLst>
                                    <p:cond evt="begin" delay="0">
                                      <p:tn val="13"/>
                                    </p:cond>
                                  </p:endCondLst>
                                  <p:childTnLst>
                                    <p:set>
                                      <p:cBhvr>
                                        <p:cTn id="14" dur="1" fill="hold">
                                          <p:stCondLst>
                                            <p:cond delay="0"/>
                                          </p:stCondLst>
                                        </p:cTn>
                                        <p:tgtEl>
                                          <p:spTgt spid="161"/>
                                        </p:tgtEl>
                                        <p:attrNameLst>
                                          <p:attrName>style.visibility</p:attrName>
                                        </p:attrNameLst>
                                      </p:cBhvr>
                                      <p:to>
                                        <p:strVal val="visible"/>
                                      </p:to>
                                    </p:set>
                                    <p:anim calcmode="lin" valueType="num">
                                      <p:cBhvr>
                                        <p:cTn id="15" dur="500" fill="hold"/>
                                        <p:tgtEl>
                                          <p:spTgt spid="161"/>
                                        </p:tgtEl>
                                        <p:attrNameLst>
                                          <p:attrName>ppt_w</p:attrName>
                                        </p:attrNameLst>
                                      </p:cBhvr>
                                      <p:tavLst>
                                        <p:tav tm="0">
                                          <p:val>
                                            <p:fltVal val="0"/>
                                          </p:val>
                                        </p:tav>
                                        <p:tav tm="100000">
                                          <p:val>
                                            <p:strVal val="#ppt_w"/>
                                          </p:val>
                                        </p:tav>
                                      </p:tavLst>
                                    </p:anim>
                                    <p:anim calcmode="lin" valueType="num">
                                      <p:cBhvr>
                                        <p:cTn id="16" dur="500" fill="hold"/>
                                        <p:tgtEl>
                                          <p:spTgt spid="161"/>
                                        </p:tgtEl>
                                        <p:attrNameLst>
                                          <p:attrName>ppt_h</p:attrName>
                                        </p:attrNameLst>
                                      </p:cBhvr>
                                      <p:tavLst>
                                        <p:tav tm="0">
                                          <p:val>
                                            <p:fltVal val="0"/>
                                          </p:val>
                                        </p:tav>
                                        <p:tav tm="100000">
                                          <p:val>
                                            <p:strVal val="#ppt_h"/>
                                          </p:val>
                                        </p:tav>
                                      </p:tavLst>
                                    </p:anim>
                                  </p:childTnLst>
                                </p:cTn>
                              </p:par>
                            </p:childTnLst>
                          </p:cTn>
                        </p:par>
                        <p:par>
                          <p:cTn id="17" fill="hold" nodeType="afterGroup">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163"/>
                                        </p:tgtEl>
                                        <p:attrNameLst>
                                          <p:attrName>style.visibility</p:attrName>
                                        </p:attrNameLst>
                                      </p:cBhvr>
                                      <p:to>
                                        <p:strVal val="visible"/>
                                      </p:to>
                                    </p:se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0"/>
                                        <p:tgtEl>
                                          <p:spTgt spid="3"/>
                                        </p:tgtEl>
                                      </p:cBhvr>
                                    </p:animEffect>
                                  </p:childTnLst>
                                </p:cTn>
                              </p:par>
                            </p:childTnLst>
                          </p:cTn>
                        </p:par>
                        <p:par>
                          <p:cTn id="24" fill="hold" nodeType="afterGroup">
                            <p:stCondLst>
                              <p:cond delay="4000"/>
                            </p:stCondLst>
                            <p:childTnLst>
                              <p:par>
                                <p:cTn id="25" presetID="1" presetClass="entr" presetSubtype="0" fill="hold" grpId="0" nodeType="afterEffect">
                                  <p:stCondLst>
                                    <p:cond delay="0"/>
                                  </p:stCondLst>
                                  <p:childTnLst>
                                    <p:set>
                                      <p:cBhvr>
                                        <p:cTn id="26" dur="1" fill="hold">
                                          <p:stCondLst>
                                            <p:cond delay="0"/>
                                          </p:stCondLst>
                                        </p:cTn>
                                        <p:tgtEl>
                                          <p:spTgt spid="2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08"/>
                                        </p:tgtEl>
                                        <p:attrNameLst>
                                          <p:attrName>style.visibility</p:attrName>
                                        </p:attrNameLst>
                                      </p:cBhvr>
                                      <p:to>
                                        <p:strVal val="visible"/>
                                      </p:to>
                                    </p:set>
                                    <p:animEffect transition="in" filter="wipe(left)">
                                      <p:cBhvr>
                                        <p:cTn id="33" dur="2000"/>
                                        <p:tgtEl>
                                          <p:spTgt spid="208"/>
                                        </p:tgtEl>
                                      </p:cBhvr>
                                    </p:animEffec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212"/>
                                        </p:tgtEl>
                                        <p:attrNameLst>
                                          <p:attrName>style.visibility</p:attrName>
                                        </p:attrNameLst>
                                      </p:cBhvr>
                                      <p:to>
                                        <p:strVal val="visible"/>
                                      </p:to>
                                    </p:set>
                                  </p:childTnLst>
                                </p:cTn>
                              </p:par>
                            </p:childTnLst>
                          </p:cTn>
                        </p:par>
                        <p:par>
                          <p:cTn id="37" fill="hold" nodeType="afterGroup">
                            <p:stCondLst>
                              <p:cond delay="2000"/>
                            </p:stCondLst>
                            <p:childTnLst>
                              <p:par>
                                <p:cTn id="38" presetID="23" presetClass="entr" presetSubtype="16" fill="hold" grpId="0" nodeType="afterEffect">
                                  <p:stCondLst>
                                    <p:cond delay="0"/>
                                  </p:stCondLst>
                                  <p:childTnLst>
                                    <p:set>
                                      <p:cBhvr>
                                        <p:cTn id="39" dur="1" fill="hold">
                                          <p:stCondLst>
                                            <p:cond delay="0"/>
                                          </p:stCondLst>
                                        </p:cTn>
                                        <p:tgtEl>
                                          <p:spTgt spid="227"/>
                                        </p:tgtEl>
                                        <p:attrNameLst>
                                          <p:attrName>style.visibility</p:attrName>
                                        </p:attrNameLst>
                                      </p:cBhvr>
                                      <p:to>
                                        <p:strVal val="visible"/>
                                      </p:to>
                                    </p:set>
                                    <p:anim calcmode="lin" valueType="num">
                                      <p:cBhvr>
                                        <p:cTn id="40" dur="500" fill="hold"/>
                                        <p:tgtEl>
                                          <p:spTgt spid="227"/>
                                        </p:tgtEl>
                                        <p:attrNameLst>
                                          <p:attrName>ppt_w</p:attrName>
                                        </p:attrNameLst>
                                      </p:cBhvr>
                                      <p:tavLst>
                                        <p:tav tm="0">
                                          <p:val>
                                            <p:fltVal val="0"/>
                                          </p:val>
                                        </p:tav>
                                        <p:tav tm="100000">
                                          <p:val>
                                            <p:strVal val="#ppt_w"/>
                                          </p:val>
                                        </p:tav>
                                      </p:tavLst>
                                    </p:anim>
                                    <p:anim calcmode="lin" valueType="num">
                                      <p:cBhvr>
                                        <p:cTn id="41" dur="500" fill="hold"/>
                                        <p:tgtEl>
                                          <p:spTgt spid="227"/>
                                        </p:tgtEl>
                                        <p:attrNameLst>
                                          <p:attrName>ppt_h</p:attrName>
                                        </p:attrNameLst>
                                      </p:cBhvr>
                                      <p:tavLst>
                                        <p:tav tm="0">
                                          <p:val>
                                            <p:fltVal val="0"/>
                                          </p:val>
                                        </p:tav>
                                        <p:tav tm="100000">
                                          <p:val>
                                            <p:strVal val="#ppt_h"/>
                                          </p:val>
                                        </p:tav>
                                      </p:tavLst>
                                    </p:anim>
                                  </p:childTnLst>
                                </p:cTn>
                              </p:par>
                            </p:childTnLst>
                          </p:cTn>
                        </p:par>
                        <p:par>
                          <p:cTn id="42" fill="hold" nodeType="afterGroup">
                            <p:stCondLst>
                              <p:cond delay="2500"/>
                            </p:stCondLst>
                            <p:childTnLst>
                              <p:par>
                                <p:cTn id="43" presetID="23" presetClass="entr" presetSubtype="16" fill="hold" grpId="0" nodeType="afterEffect">
                                  <p:stCondLst>
                                    <p:cond delay="0"/>
                                  </p:stCondLst>
                                  <p:childTnLst>
                                    <p:set>
                                      <p:cBhvr>
                                        <p:cTn id="44" dur="1" fill="hold">
                                          <p:stCondLst>
                                            <p:cond delay="0"/>
                                          </p:stCondLst>
                                        </p:cTn>
                                        <p:tgtEl>
                                          <p:spTgt spid="213"/>
                                        </p:tgtEl>
                                        <p:attrNameLst>
                                          <p:attrName>style.visibility</p:attrName>
                                        </p:attrNameLst>
                                      </p:cBhvr>
                                      <p:to>
                                        <p:strVal val="visible"/>
                                      </p:to>
                                    </p:set>
                                    <p:anim calcmode="lin" valueType="num">
                                      <p:cBhvr>
                                        <p:cTn id="45" dur="1000" fill="hold"/>
                                        <p:tgtEl>
                                          <p:spTgt spid="213"/>
                                        </p:tgtEl>
                                        <p:attrNameLst>
                                          <p:attrName>ppt_w</p:attrName>
                                        </p:attrNameLst>
                                      </p:cBhvr>
                                      <p:tavLst>
                                        <p:tav tm="0">
                                          <p:val>
                                            <p:fltVal val="0"/>
                                          </p:val>
                                        </p:tav>
                                        <p:tav tm="100000">
                                          <p:val>
                                            <p:strVal val="#ppt_w"/>
                                          </p:val>
                                        </p:tav>
                                      </p:tavLst>
                                    </p:anim>
                                    <p:anim calcmode="lin" valueType="num">
                                      <p:cBhvr>
                                        <p:cTn id="46" dur="1000" fill="hold"/>
                                        <p:tgtEl>
                                          <p:spTgt spid="213"/>
                                        </p:tgtEl>
                                        <p:attrNameLst>
                                          <p:attrName>ppt_h</p:attrName>
                                        </p:attrNameLst>
                                      </p:cBhvr>
                                      <p:tavLst>
                                        <p:tav tm="0">
                                          <p:val>
                                            <p:fltVal val="0"/>
                                          </p:val>
                                        </p:tav>
                                        <p:tav tm="100000">
                                          <p:val>
                                            <p:strVal val="#ppt_h"/>
                                          </p:val>
                                        </p:tav>
                                      </p:tavLst>
                                    </p:anim>
                                  </p:childTnLst>
                                </p:cTn>
                              </p:par>
                            </p:childTnLst>
                          </p:cTn>
                        </p:par>
                        <p:par>
                          <p:cTn id="47" fill="hold" nodeType="afterGroup">
                            <p:stCondLst>
                              <p:cond delay="3500"/>
                            </p:stCondLst>
                            <p:childTnLst>
                              <p:par>
                                <p:cTn id="48" presetID="22" presetClass="entr" presetSubtype="8" fill="hold" nodeType="afterEffect">
                                  <p:stCondLst>
                                    <p:cond delay="0"/>
                                  </p:stCondLst>
                                  <p:childTnLst>
                                    <p:set>
                                      <p:cBhvr>
                                        <p:cTn id="49" dur="1" fill="hold">
                                          <p:stCondLst>
                                            <p:cond delay="0"/>
                                          </p:stCondLst>
                                        </p:cTn>
                                        <p:tgtEl>
                                          <p:spTgt spid="221"/>
                                        </p:tgtEl>
                                        <p:attrNameLst>
                                          <p:attrName>style.visibility</p:attrName>
                                        </p:attrNameLst>
                                      </p:cBhvr>
                                      <p:to>
                                        <p:strVal val="visible"/>
                                      </p:to>
                                    </p:set>
                                    <p:animEffect transition="in" filter="wipe(left)">
                                      <p:cBhvr>
                                        <p:cTn id="50" dur="1000"/>
                                        <p:tgtEl>
                                          <p:spTgt spid="22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42" fill="hold" nodeType="clickEffect">
                                  <p:stCondLst>
                                    <p:cond delay="0"/>
                                  </p:stCondLst>
                                  <p:childTnLst>
                                    <p:set>
                                      <p:cBhvr>
                                        <p:cTn id="54" dur="1" fill="hold">
                                          <p:stCondLst>
                                            <p:cond delay="0"/>
                                          </p:stCondLst>
                                        </p:cTn>
                                        <p:tgtEl>
                                          <p:spTgt spid="214"/>
                                        </p:tgtEl>
                                        <p:attrNameLst>
                                          <p:attrName>style.visibility</p:attrName>
                                        </p:attrNameLst>
                                      </p:cBhvr>
                                      <p:to>
                                        <p:strVal val="visible"/>
                                      </p:to>
                                    </p:set>
                                    <p:animEffect transition="in" filter="barn(outHorizontal)">
                                      <p:cBhvr>
                                        <p:cTn id="55" dur="2000"/>
                                        <p:tgtEl>
                                          <p:spTgt spid="214"/>
                                        </p:tgtEl>
                                      </p:cBhvr>
                                    </p:animEffect>
                                  </p:childTnLst>
                                </p:cTn>
                              </p:par>
                            </p:childTnLst>
                          </p:cTn>
                        </p:par>
                        <p:par>
                          <p:cTn id="56" fill="hold" nodeType="afterGroup">
                            <p:stCondLst>
                              <p:cond delay="2000"/>
                            </p:stCondLst>
                            <p:childTnLst>
                              <p:par>
                                <p:cTn id="57" presetID="22" presetClass="entr" presetSubtype="2" fill="hold" nodeType="afterEffect">
                                  <p:stCondLst>
                                    <p:cond delay="0"/>
                                  </p:stCondLst>
                                  <p:childTnLst>
                                    <p:set>
                                      <p:cBhvr>
                                        <p:cTn id="58" dur="1" fill="hold">
                                          <p:stCondLst>
                                            <p:cond delay="0"/>
                                          </p:stCondLst>
                                        </p:cTn>
                                        <p:tgtEl>
                                          <p:spTgt spid="215"/>
                                        </p:tgtEl>
                                        <p:attrNameLst>
                                          <p:attrName>style.visibility</p:attrName>
                                        </p:attrNameLst>
                                      </p:cBhvr>
                                      <p:to>
                                        <p:strVal val="visible"/>
                                      </p:to>
                                    </p:set>
                                    <p:animEffect transition="in" filter="wipe(right)">
                                      <p:cBhvr>
                                        <p:cTn id="59" dur="2000"/>
                                        <p:tgtEl>
                                          <p:spTgt spid="215"/>
                                        </p:tgtEl>
                                      </p:cBhvr>
                                    </p:animEffect>
                                  </p:childTnLst>
                                </p:cTn>
                              </p:par>
                            </p:childTnLst>
                          </p:cTn>
                        </p:par>
                        <p:par>
                          <p:cTn id="60" fill="hold" nodeType="afterGroup">
                            <p:stCondLst>
                              <p:cond delay="4000"/>
                            </p:stCondLst>
                            <p:childTnLst>
                              <p:par>
                                <p:cTn id="61" presetID="1" presetClass="entr" presetSubtype="0" fill="hold" grpId="0" nodeType="afterEffect">
                                  <p:stCondLst>
                                    <p:cond delay="0"/>
                                  </p:stCondLst>
                                  <p:childTnLst>
                                    <p:set>
                                      <p:cBhvr>
                                        <p:cTn id="62" dur="1" fill="hold">
                                          <p:stCondLst>
                                            <p:cond delay="0"/>
                                          </p:stCondLst>
                                        </p:cTn>
                                        <p:tgtEl>
                                          <p:spTgt spid="217"/>
                                        </p:tgtEl>
                                        <p:attrNameLst>
                                          <p:attrName>style.visibility</p:attrName>
                                        </p:attrNameLst>
                                      </p:cBhvr>
                                      <p:to>
                                        <p:strVal val="visible"/>
                                      </p:to>
                                    </p:set>
                                  </p:childTnLst>
                                </p:cTn>
                              </p:par>
                              <p:par>
                                <p:cTn id="63" presetID="22" presetClass="entr" presetSubtype="2" fill="hold" nodeType="withEffect">
                                  <p:stCondLst>
                                    <p:cond delay="0"/>
                                  </p:stCondLst>
                                  <p:childTnLst>
                                    <p:set>
                                      <p:cBhvr>
                                        <p:cTn id="64" dur="1" fill="hold">
                                          <p:stCondLst>
                                            <p:cond delay="0"/>
                                          </p:stCondLst>
                                        </p:cTn>
                                        <p:tgtEl>
                                          <p:spTgt spid="219"/>
                                        </p:tgtEl>
                                        <p:attrNameLst>
                                          <p:attrName>style.visibility</p:attrName>
                                        </p:attrNameLst>
                                      </p:cBhvr>
                                      <p:to>
                                        <p:strVal val="visible"/>
                                      </p:to>
                                    </p:set>
                                    <p:animEffect transition="in" filter="wipe(right)">
                                      <p:cBhvr>
                                        <p:cTn id="65" dur="1000"/>
                                        <p:tgtEl>
                                          <p:spTgt spid="2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223"/>
                                        </p:tgtEl>
                                        <p:attrNameLst>
                                          <p:attrName>style.visibility</p:attrName>
                                        </p:attrNameLst>
                                      </p:cBhvr>
                                      <p:to>
                                        <p:strVal val="visible"/>
                                      </p:to>
                                    </p:set>
                                    <p:animEffect transition="in" filter="wipe(left)">
                                      <p:cBhvr>
                                        <p:cTn id="70" dur="1000"/>
                                        <p:tgtEl>
                                          <p:spTgt spid="223"/>
                                        </p:tgtEl>
                                      </p:cBhvr>
                                    </p:animEffect>
                                  </p:childTnLst>
                                </p:cTn>
                              </p:par>
                            </p:childTnLst>
                          </p:cTn>
                        </p:par>
                        <p:par>
                          <p:cTn id="71" fill="hold" nodeType="afterGroup">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211"/>
                                        </p:tgtEl>
                                        <p:attrNameLst>
                                          <p:attrName>style.visibility</p:attrName>
                                        </p:attrNameLst>
                                      </p:cBhvr>
                                      <p:to>
                                        <p:strVal val="visible"/>
                                      </p:to>
                                    </p:set>
                                  </p:childTnLst>
                                </p:cTn>
                              </p:par>
                            </p:childTnLst>
                          </p:cTn>
                        </p:par>
                        <p:par>
                          <p:cTn id="74" fill="hold" nodeType="afterGroup">
                            <p:stCondLst>
                              <p:cond delay="1000"/>
                            </p:stCondLst>
                            <p:childTnLst>
                              <p:par>
                                <p:cTn id="75" presetID="22" presetClass="entr" presetSubtype="2" fill="hold" nodeType="afterEffect">
                                  <p:stCondLst>
                                    <p:cond delay="0"/>
                                  </p:stCondLst>
                                  <p:childTnLst>
                                    <p:set>
                                      <p:cBhvr>
                                        <p:cTn id="76" dur="1" fill="hold">
                                          <p:stCondLst>
                                            <p:cond delay="0"/>
                                          </p:stCondLst>
                                        </p:cTn>
                                        <p:tgtEl>
                                          <p:spTgt spid="216"/>
                                        </p:tgtEl>
                                        <p:attrNameLst>
                                          <p:attrName>style.visibility</p:attrName>
                                        </p:attrNameLst>
                                      </p:cBhvr>
                                      <p:to>
                                        <p:strVal val="visible"/>
                                      </p:to>
                                    </p:set>
                                    <p:animEffect transition="in" filter="wipe(right)">
                                      <p:cBhvr>
                                        <p:cTn id="77" dur="2000"/>
                                        <p:tgtEl>
                                          <p:spTgt spid="216"/>
                                        </p:tgtEl>
                                      </p:cBhvr>
                                    </p:animEffect>
                                  </p:childTnLst>
                                </p:cTn>
                              </p:par>
                            </p:childTnLst>
                          </p:cTn>
                        </p:par>
                        <p:par>
                          <p:cTn id="78" fill="hold" nodeType="afterGroup">
                            <p:stCondLst>
                              <p:cond delay="3000"/>
                            </p:stCondLst>
                            <p:childTnLst>
                              <p:par>
                                <p:cTn id="79" presetID="1" presetClass="entr" presetSubtype="0" fill="hold" grpId="0" nodeType="afterEffect">
                                  <p:stCondLst>
                                    <p:cond delay="0"/>
                                  </p:stCondLst>
                                  <p:childTnLst>
                                    <p:set>
                                      <p:cBhvr>
                                        <p:cTn id="80" dur="1" fill="hold">
                                          <p:stCondLst>
                                            <p:cond delay="0"/>
                                          </p:stCondLst>
                                        </p:cTn>
                                        <p:tgtEl>
                                          <p:spTgt spid="218"/>
                                        </p:tgtEl>
                                        <p:attrNameLst>
                                          <p:attrName>style.visibility</p:attrName>
                                        </p:attrNameLst>
                                      </p:cBhvr>
                                      <p:to>
                                        <p:strVal val="visible"/>
                                      </p:to>
                                    </p:set>
                                  </p:childTnLst>
                                </p:cTn>
                              </p:par>
                            </p:childTnLst>
                          </p:cTn>
                        </p:par>
                        <p:par>
                          <p:cTn id="81" fill="hold" nodeType="afterGroup">
                            <p:stCondLst>
                              <p:cond delay="3000"/>
                            </p:stCondLst>
                            <p:childTnLst>
                              <p:par>
                                <p:cTn id="82" presetID="22" presetClass="entr" presetSubtype="4" fill="hold" nodeType="afterEffect">
                                  <p:stCondLst>
                                    <p:cond delay="0"/>
                                  </p:stCondLst>
                                  <p:childTnLst>
                                    <p:set>
                                      <p:cBhvr>
                                        <p:cTn id="83" dur="1" fill="hold">
                                          <p:stCondLst>
                                            <p:cond delay="0"/>
                                          </p:stCondLst>
                                        </p:cTn>
                                        <p:tgtEl>
                                          <p:spTgt spid="220"/>
                                        </p:tgtEl>
                                        <p:attrNameLst>
                                          <p:attrName>style.visibility</p:attrName>
                                        </p:attrNameLst>
                                      </p:cBhvr>
                                      <p:to>
                                        <p:strVal val="visible"/>
                                      </p:to>
                                    </p:set>
                                    <p:animEffect transition="in" filter="wipe(down)">
                                      <p:cBhvr>
                                        <p:cTn id="84" dur="1000"/>
                                        <p:tgtEl>
                                          <p:spTgt spid="220"/>
                                        </p:tgtEl>
                                      </p:cBhvr>
                                    </p:animEffect>
                                  </p:childTnLst>
                                </p:cTn>
                              </p:par>
                            </p:childTnLst>
                          </p:cTn>
                        </p:par>
                        <p:par>
                          <p:cTn id="85" fill="hold" nodeType="afterGroup">
                            <p:stCondLst>
                              <p:cond delay="4000"/>
                            </p:stCondLst>
                            <p:childTnLst>
                              <p:par>
                                <p:cTn id="86" presetID="22" presetClass="entr" presetSubtype="2" fill="hold" grpId="0" nodeType="afterEffect">
                                  <p:stCondLst>
                                    <p:cond delay="0"/>
                                  </p:stCondLst>
                                  <p:childTnLst>
                                    <p:set>
                                      <p:cBhvr>
                                        <p:cTn id="87" dur="1" fill="hold">
                                          <p:stCondLst>
                                            <p:cond delay="0"/>
                                          </p:stCondLst>
                                        </p:cTn>
                                        <p:tgtEl>
                                          <p:spTgt spid="162"/>
                                        </p:tgtEl>
                                        <p:attrNameLst>
                                          <p:attrName>style.visibility</p:attrName>
                                        </p:attrNameLst>
                                      </p:cBhvr>
                                      <p:to>
                                        <p:strVal val="visible"/>
                                      </p:to>
                                    </p:set>
                                    <p:animEffect transition="in" filter="wipe(right)">
                                      <p:cBhvr>
                                        <p:cTn id="88" dur="2000"/>
                                        <p:tgtEl>
                                          <p:spTgt spid="162"/>
                                        </p:tgtEl>
                                      </p:cBhvr>
                                    </p:animEffect>
                                  </p:childTnLst>
                                </p:cTn>
                              </p:par>
                            </p:childTnLst>
                          </p:cTn>
                        </p:par>
                        <p:par>
                          <p:cTn id="89" fill="hold" nodeType="afterGroup">
                            <p:stCondLst>
                              <p:cond delay="6000"/>
                            </p:stCondLst>
                            <p:childTnLst>
                              <p:par>
                                <p:cTn id="90" presetID="1"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animBg="1"/>
      <p:bldP spid="163" grpId="0"/>
      <p:bldP spid="209" grpId="0"/>
      <p:bldP spid="210" grpId="0"/>
      <p:bldP spid="211" grpId="0"/>
      <p:bldP spid="212" grpId="0"/>
      <p:bldP spid="213" grpId="0"/>
      <p:bldP spid="218" grpId="0"/>
      <p:bldP spid="222" grpId="0"/>
      <p:bldP spid="227" grpId="0" animBg="1"/>
      <p:bldP spid="2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001000" cy="1143000"/>
          </a:xfrm>
        </p:spPr>
        <p:txBody>
          <a:bodyPr/>
          <a:lstStyle/>
          <a:p>
            <a:pPr eaLnBrk="1" fontAlgn="auto" hangingPunct="1">
              <a:spcAft>
                <a:spcPts val="0"/>
              </a:spcAft>
              <a:defRPr/>
            </a:pPr>
            <a:r>
              <a:rPr lang="en-US" altLang="en-US" dirty="0">
                <a:ea typeface="+mj-ea"/>
              </a:rPr>
              <a:t>Output and Price Determination Steps</a:t>
            </a:r>
          </a:p>
        </p:txBody>
      </p:sp>
      <p:graphicFrame>
        <p:nvGraphicFramePr>
          <p:cNvPr id="8" name="Table 7"/>
          <p:cNvGraphicFramePr>
            <a:graphicFrameLocks noGrp="1"/>
          </p:cNvGraphicFramePr>
          <p:nvPr>
            <p:extLst>
              <p:ext uri="{D42A27DB-BD31-4B8C-83A1-F6EECF244321}">
                <p14:modId xmlns:p14="http://schemas.microsoft.com/office/powerpoint/2010/main" val="3082622914"/>
              </p:ext>
            </p:extLst>
          </p:nvPr>
        </p:nvGraphicFramePr>
        <p:xfrm>
          <a:off x="46038" y="1512885"/>
          <a:ext cx="9051925" cy="5040315"/>
        </p:xfrm>
        <a:graphic>
          <a:graphicData uri="http://schemas.openxmlformats.org/drawingml/2006/table">
            <a:tbl>
              <a:tblPr firstRow="1"/>
              <a:tblGrid>
                <a:gridCol w="1671638">
                  <a:extLst>
                    <a:ext uri="{9D8B030D-6E8A-4147-A177-3AD203B41FA5}">
                      <a16:colId xmlns:a16="http://schemas.microsoft.com/office/drawing/2014/main" val="20000"/>
                    </a:ext>
                  </a:extLst>
                </a:gridCol>
                <a:gridCol w="7380287">
                  <a:extLst>
                    <a:ext uri="{9D8B030D-6E8A-4147-A177-3AD203B41FA5}">
                      <a16:colId xmlns:a16="http://schemas.microsoft.com/office/drawing/2014/main" val="20001"/>
                    </a:ext>
                  </a:extLst>
                </a:gridCol>
              </a:tblGrid>
              <a:tr h="640078">
                <a:tc gridSpan="2">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MS PGothic" panose="020B0600070205080204" pitchFamily="34" charset="-128"/>
                        </a:rPr>
                        <a:t>Steps for Graphically Determining the Profit-Maximizing Output, Profit-Maximizing Price, and Economic Profit (if Any) in Pure Monopoly</a:t>
                      </a:r>
                    </a:p>
                  </a:txBody>
                  <a:tcPr marL="91434" marR="91434" marT="45721" marB="45721" horzOverflow="overflow">
                    <a:lnL>
                      <a:noFill/>
                    </a:lnL>
                    <a:lnR>
                      <a:noFill/>
                    </a:lnR>
                    <a:lnT>
                      <a:noFill/>
                    </a:lnT>
                    <a:lnB>
                      <a:noFill/>
                    </a:lnB>
                    <a:lnTlToBr>
                      <a:noFill/>
                    </a:lnTlToBr>
                    <a:lnBlToTr>
                      <a:noFill/>
                    </a:lnBlToTr>
                    <a:solidFill>
                      <a:srgbClr val="B0CCBD"/>
                    </a:solidFill>
                  </a:tcPr>
                </a:tc>
                <a:tc hMerge="1">
                  <a:txBody>
                    <a:bodyPr/>
                    <a:lstStyle/>
                    <a:p>
                      <a:endParaRPr lang="en-US"/>
                    </a:p>
                  </a:txBody>
                  <a:tcPr/>
                </a:tc>
                <a:extLst>
                  <a:ext uri="{0D108BD9-81ED-4DB2-BD59-A6C34878D82A}">
                    <a16:rowId xmlns:a16="http://schemas.microsoft.com/office/drawing/2014/main" val="10000"/>
                  </a:ext>
                </a:extLst>
              </a:tr>
              <a:tr h="382560">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Step 1</a:t>
                      </a:r>
                    </a:p>
                  </a:txBody>
                  <a:tcPr marL="91434" marR="91434"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Determine the profit-maximizing output by finding where MR = MC.</a:t>
                      </a:r>
                    </a:p>
                  </a:txBody>
                  <a:tcPr marL="91434" marR="9143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1"/>
                  </a:ext>
                </a:extLst>
              </a:tr>
              <a:tr h="942907">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Step 2</a:t>
                      </a:r>
                    </a:p>
                  </a:txBody>
                  <a:tcPr marL="91434" marR="91434"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Determine the profit-maximizing price by extending a vertical line upward from the output determined in step 1 to the pure monopolist’</a:t>
                      </a:r>
                      <a:r>
                        <a:rPr kumimoji="0" lang="en-US" altLang="ja-JP"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 demand curve.</a:t>
                      </a:r>
                      <a:endPar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txBody>
                  <a:tcPr marL="91434" marR="9143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2"/>
                  </a:ext>
                </a:extLst>
              </a:tr>
              <a:tr h="660352">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Step 3</a:t>
                      </a:r>
                    </a:p>
                  </a:txBody>
                  <a:tcPr marL="91434" marR="91434"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Determine the pure monopolist’</a:t>
                      </a:r>
                      <a:r>
                        <a:rPr kumimoji="0" lang="en-US" altLang="ja-JP"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s economic profit by using one of two methods:</a:t>
                      </a:r>
                      <a:endPar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txBody>
                  <a:tcPr marL="91434" marR="9143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3"/>
                  </a:ext>
                </a:extLst>
              </a:tr>
              <a:tr h="1225461">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txBody>
                  <a:tcPr marL="91434" marR="9143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Method 1</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 Find profit per unit by subtracting the average total cost of the profit-maximizing output from the profit-maximizing price. Then multiply the difference by the profit-maximizing output to determine economic profit (if any).</a:t>
                      </a:r>
                    </a:p>
                  </a:txBody>
                  <a:tcPr marL="91434" marR="9143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4"/>
                  </a:ext>
                </a:extLst>
              </a:tr>
              <a:tr h="1188953">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endParaRPr>
                    </a:p>
                  </a:txBody>
                  <a:tcPr marL="91434" marR="9143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a:spcBef>
                          <a:spcPct val="20000"/>
                        </a:spcBef>
                        <a:buClr>
                          <a:schemeClr val="accent1"/>
                        </a:buClr>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defRPr sz="1600">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Method 2</a:t>
                      </a:r>
                      <a:r>
                        <a:rPr kumimoji="0" lang="en-US" altLang="en-US" sz="1800" b="0" i="0" u="none" strike="noStrike" cap="none" normalizeH="0" baseline="0" dirty="0">
                          <a:ln>
                            <a:noFill/>
                          </a:ln>
                          <a:solidFill>
                            <a:srgbClr val="000000"/>
                          </a:solidFill>
                          <a:effectLst/>
                          <a:latin typeface="Calibri" panose="020F0502020204030204" pitchFamily="34" charset="0"/>
                          <a:ea typeface="MS PGothic" panose="020B0600070205080204" pitchFamily="34" charset="-128"/>
                        </a:rPr>
                        <a:t>. Find total cost by multiplying the average total cost of the profit-maximizing output by that output. Find total revenue by multiplying the profit-maximizing output by the profit-maximizing price. Then subtract total cost from total revenue to determine the economic profit (if any).</a:t>
                      </a:r>
                    </a:p>
                  </a:txBody>
                  <a:tcPr marL="91434" marR="91434"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5"/>
                  </a:ext>
                </a:extLst>
              </a:tr>
            </a:tbl>
          </a:graphicData>
        </a:graphic>
      </p:graphicFrame>
      <p:sp>
        <p:nvSpPr>
          <p:cNvPr id="5" name="TextBox 1"/>
          <p:cNvSpPr txBox="1">
            <a:spLocks noChangeArrowheads="1"/>
          </p:cNvSpPr>
          <p:nvPr/>
        </p:nvSpPr>
        <p:spPr bwMode="auto">
          <a:xfrm>
            <a:off x="76200" y="6477000"/>
            <a:ext cx="484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altLang="en-US" dirty="0">
                <a:ea typeface="+mj-ea"/>
              </a:rPr>
              <a:t>Misconceptions Concerning Monopoly Pricing</a:t>
            </a:r>
          </a:p>
        </p:txBody>
      </p:sp>
      <p:sp>
        <p:nvSpPr>
          <p:cNvPr id="28675" name="Content Placeholder 2"/>
          <p:cNvSpPr>
            <a:spLocks noGrp="1"/>
          </p:cNvSpPr>
          <p:nvPr>
            <p:ph idx="1"/>
          </p:nvPr>
        </p:nvSpPr>
        <p:spPr>
          <a:xfrm>
            <a:off x="457200" y="1752600"/>
            <a:ext cx="7620000" cy="4800600"/>
          </a:xfrm>
        </p:spPr>
        <p:txBody>
          <a:bodyPr/>
          <a:lstStyle/>
          <a:p>
            <a:pPr eaLnBrk="1" hangingPunct="1"/>
            <a:r>
              <a:rPr lang="en-US" altLang="en-US" sz="3200" dirty="0"/>
              <a:t>Not the highest price</a:t>
            </a:r>
          </a:p>
          <a:p>
            <a:pPr eaLnBrk="1" hangingPunct="1"/>
            <a:r>
              <a:rPr lang="en-US" altLang="en-US" sz="3200" dirty="0"/>
              <a:t>Total profit</a:t>
            </a:r>
          </a:p>
          <a:p>
            <a:pPr eaLnBrk="1" hangingPunct="1"/>
            <a:r>
              <a:rPr lang="en-US" altLang="en-US" sz="3200" dirty="0"/>
              <a:t>Possibility of losses</a:t>
            </a:r>
          </a:p>
        </p:txBody>
      </p:sp>
      <p:sp>
        <p:nvSpPr>
          <p:cNvPr id="28676"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Misconceptions of Monopoly Pricing</a:t>
            </a:r>
          </a:p>
        </p:txBody>
      </p:sp>
      <p:sp>
        <p:nvSpPr>
          <p:cNvPr id="8" name="Rectangle 2"/>
          <p:cNvSpPr>
            <a:spLocks noChangeArrowheads="1"/>
          </p:cNvSpPr>
          <p:nvPr/>
        </p:nvSpPr>
        <p:spPr bwMode="auto">
          <a:xfrm>
            <a:off x="1908175" y="1752600"/>
            <a:ext cx="5443538"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9" name="Rectangle 3"/>
          <p:cNvSpPr>
            <a:spLocks noChangeArrowheads="1"/>
          </p:cNvSpPr>
          <p:nvPr/>
        </p:nvSpPr>
        <p:spPr bwMode="auto">
          <a:xfrm>
            <a:off x="1919288" y="3170238"/>
            <a:ext cx="2449512" cy="2270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10" name="Text Box 5"/>
          <p:cNvSpPr txBox="1">
            <a:spLocks noChangeArrowheads="1"/>
          </p:cNvSpPr>
          <p:nvPr/>
        </p:nvSpPr>
        <p:spPr bwMode="auto">
          <a:xfrm>
            <a:off x="1638300" y="58293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b="1" dirty="0">
                <a:latin typeface="Arial" panose="020B0604020202020204" pitchFamily="34" charset="0"/>
              </a:rPr>
              <a:t>0</a:t>
            </a:r>
          </a:p>
        </p:txBody>
      </p:sp>
      <p:grpSp>
        <p:nvGrpSpPr>
          <p:cNvPr id="2" name="Group 73"/>
          <p:cNvGrpSpPr>
            <a:grpSpLocks/>
          </p:cNvGrpSpPr>
          <p:nvPr/>
        </p:nvGrpSpPr>
        <p:grpSpPr bwMode="auto">
          <a:xfrm>
            <a:off x="1009015" y="1760665"/>
            <a:ext cx="6348413" cy="4765674"/>
            <a:chOff x="1285" y="1047"/>
            <a:chExt cx="3999" cy="3002"/>
          </a:xfrm>
          <a:noFill/>
        </p:grpSpPr>
        <p:sp>
          <p:nvSpPr>
            <p:cNvPr id="12" name="Text Box 16"/>
            <p:cNvSpPr txBox="1">
              <a:spLocks noChangeArrowheads="1"/>
            </p:cNvSpPr>
            <p:nvPr/>
          </p:nvSpPr>
          <p:spPr bwMode="auto">
            <a:xfrm rot="16200000">
              <a:off x="598" y="2054"/>
              <a:ext cx="1608"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Price, costs, and revenue</a:t>
              </a:r>
            </a:p>
          </p:txBody>
        </p:sp>
        <p:grpSp>
          <p:nvGrpSpPr>
            <p:cNvPr id="3" name="Group 17"/>
            <p:cNvGrpSpPr>
              <a:grpSpLocks/>
            </p:cNvGrpSpPr>
            <p:nvPr/>
          </p:nvGrpSpPr>
          <p:grpSpPr bwMode="auto">
            <a:xfrm>
              <a:off x="1855" y="1047"/>
              <a:ext cx="3429" cy="2605"/>
              <a:chOff x="2009" y="1033"/>
              <a:chExt cx="3429" cy="2605"/>
            </a:xfrm>
            <a:grpFill/>
          </p:grpSpPr>
          <p:sp>
            <p:nvSpPr>
              <p:cNvPr id="15" name="Rectangle 18"/>
              <p:cNvSpPr>
                <a:spLocks noChangeArrowheads="1"/>
              </p:cNvSpPr>
              <p:nvPr/>
            </p:nvSpPr>
            <p:spPr bwMode="auto">
              <a:xfrm>
                <a:off x="2009" y="1033"/>
                <a:ext cx="3429" cy="2604"/>
              </a:xfrm>
              <a:prstGeom prst="rect">
                <a:avLst/>
              </a:prstGeom>
              <a:grpFill/>
              <a:ln w="9525">
                <a:solidFill>
                  <a:schemeClr val="tx1"/>
                </a:solidFill>
                <a:miter lim="800000"/>
                <a:headEnd/>
                <a:tailEnd/>
              </a:ln>
            </p:spPr>
            <p:txBody>
              <a:bodyPr wrap="none" anchor="ctr"/>
              <a:lstStyle/>
              <a:p>
                <a:pPr eaLnBrk="1" hangingPunct="1">
                  <a:defRPr/>
                </a:pPr>
                <a:endParaRPr lang="en-US" dirty="0">
                  <a:ea typeface="+mn-ea"/>
                  <a:cs typeface="Arial" charset="0"/>
                </a:endParaRPr>
              </a:p>
            </p:txBody>
          </p:sp>
          <p:grpSp>
            <p:nvGrpSpPr>
              <p:cNvPr id="4" name="Group 19"/>
              <p:cNvGrpSpPr>
                <a:grpSpLocks/>
              </p:cNvGrpSpPr>
              <p:nvPr/>
            </p:nvGrpSpPr>
            <p:grpSpPr bwMode="auto">
              <a:xfrm>
                <a:off x="2325" y="1035"/>
                <a:ext cx="2488" cy="2598"/>
                <a:chOff x="2325" y="1154"/>
                <a:chExt cx="2488" cy="1295"/>
              </a:xfrm>
              <a:grpFill/>
            </p:grpSpPr>
            <p:sp>
              <p:nvSpPr>
                <p:cNvPr id="26" name="Line 20"/>
                <p:cNvSpPr>
                  <a:spLocks noChangeShapeType="1"/>
                </p:cNvSpPr>
                <p:nvPr/>
              </p:nvSpPr>
              <p:spPr bwMode="auto">
                <a:xfrm rot="-5400000">
                  <a:off x="167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27" name="Line 21"/>
                <p:cNvSpPr>
                  <a:spLocks noChangeShapeType="1"/>
                </p:cNvSpPr>
                <p:nvPr/>
              </p:nvSpPr>
              <p:spPr bwMode="auto">
                <a:xfrm rot="-5400000">
                  <a:off x="2296"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28" name="Line 22"/>
                <p:cNvSpPr>
                  <a:spLocks noChangeShapeType="1"/>
                </p:cNvSpPr>
                <p:nvPr/>
              </p:nvSpPr>
              <p:spPr bwMode="auto">
                <a:xfrm rot="-5400000">
                  <a:off x="260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29" name="Line 23"/>
                <p:cNvSpPr>
                  <a:spLocks noChangeShapeType="1"/>
                </p:cNvSpPr>
                <p:nvPr/>
              </p:nvSpPr>
              <p:spPr bwMode="auto">
                <a:xfrm rot="-5400000">
                  <a:off x="1987"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30" name="Line 24"/>
                <p:cNvSpPr>
                  <a:spLocks noChangeShapeType="1"/>
                </p:cNvSpPr>
                <p:nvPr/>
              </p:nvSpPr>
              <p:spPr bwMode="auto">
                <a:xfrm rot="-5400000">
                  <a:off x="2914"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31" name="Line 25"/>
                <p:cNvSpPr>
                  <a:spLocks noChangeShapeType="1"/>
                </p:cNvSpPr>
                <p:nvPr/>
              </p:nvSpPr>
              <p:spPr bwMode="auto">
                <a:xfrm rot="-5400000">
                  <a:off x="3226"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32" name="Line 26"/>
                <p:cNvSpPr>
                  <a:spLocks noChangeShapeType="1"/>
                </p:cNvSpPr>
                <p:nvPr/>
              </p:nvSpPr>
              <p:spPr bwMode="auto">
                <a:xfrm rot="-5400000">
                  <a:off x="3540"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33" name="Line 27"/>
                <p:cNvSpPr>
                  <a:spLocks noChangeShapeType="1"/>
                </p:cNvSpPr>
                <p:nvPr/>
              </p:nvSpPr>
              <p:spPr bwMode="auto">
                <a:xfrm rot="-5400000">
                  <a:off x="3852"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34" name="Line 28"/>
                <p:cNvSpPr>
                  <a:spLocks noChangeShapeType="1"/>
                </p:cNvSpPr>
                <p:nvPr/>
              </p:nvSpPr>
              <p:spPr bwMode="auto">
                <a:xfrm rot="-5400000">
                  <a:off x="4165" y="1802"/>
                  <a:ext cx="1295"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grpSp>
          <p:grpSp>
            <p:nvGrpSpPr>
              <p:cNvPr id="5" name="Group 29"/>
              <p:cNvGrpSpPr>
                <a:grpSpLocks/>
              </p:cNvGrpSpPr>
              <p:nvPr/>
            </p:nvGrpSpPr>
            <p:grpSpPr bwMode="auto">
              <a:xfrm>
                <a:off x="2010" y="1354"/>
                <a:ext cx="3428" cy="1942"/>
                <a:chOff x="2010" y="1354"/>
                <a:chExt cx="3113" cy="1942"/>
              </a:xfrm>
              <a:grpFill/>
            </p:grpSpPr>
            <p:sp>
              <p:nvSpPr>
                <p:cNvPr id="19" name="Line 30"/>
                <p:cNvSpPr>
                  <a:spLocks noChangeShapeType="1"/>
                </p:cNvSpPr>
                <p:nvPr/>
              </p:nvSpPr>
              <p:spPr bwMode="auto">
                <a:xfrm>
                  <a:off x="2010" y="1678"/>
                  <a:ext cx="3113"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20" name="Line 31"/>
                <p:cNvSpPr>
                  <a:spLocks noChangeShapeType="1"/>
                </p:cNvSpPr>
                <p:nvPr/>
              </p:nvSpPr>
              <p:spPr bwMode="auto">
                <a:xfrm>
                  <a:off x="2010" y="2005"/>
                  <a:ext cx="3113"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21" name="Line 32"/>
                <p:cNvSpPr>
                  <a:spLocks noChangeShapeType="1"/>
                </p:cNvSpPr>
                <p:nvPr/>
              </p:nvSpPr>
              <p:spPr bwMode="auto">
                <a:xfrm>
                  <a:off x="2010" y="1354"/>
                  <a:ext cx="3113"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22" name="Line 33"/>
                <p:cNvSpPr>
                  <a:spLocks noChangeShapeType="1"/>
                </p:cNvSpPr>
                <p:nvPr/>
              </p:nvSpPr>
              <p:spPr bwMode="auto">
                <a:xfrm>
                  <a:off x="2010" y="2656"/>
                  <a:ext cx="3113"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23" name="Line 34"/>
                <p:cNvSpPr>
                  <a:spLocks noChangeShapeType="1"/>
                </p:cNvSpPr>
                <p:nvPr/>
              </p:nvSpPr>
              <p:spPr bwMode="auto">
                <a:xfrm>
                  <a:off x="2010" y="2976"/>
                  <a:ext cx="3113"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24" name="Line 35"/>
                <p:cNvSpPr>
                  <a:spLocks noChangeShapeType="1"/>
                </p:cNvSpPr>
                <p:nvPr/>
              </p:nvSpPr>
              <p:spPr bwMode="auto">
                <a:xfrm>
                  <a:off x="2010" y="2332"/>
                  <a:ext cx="3113"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sp>
              <p:nvSpPr>
                <p:cNvPr id="25" name="Line 36"/>
                <p:cNvSpPr>
                  <a:spLocks noChangeShapeType="1"/>
                </p:cNvSpPr>
                <p:nvPr/>
              </p:nvSpPr>
              <p:spPr bwMode="auto">
                <a:xfrm>
                  <a:off x="2010" y="3296"/>
                  <a:ext cx="3113"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grpSp>
          <p:sp>
            <p:nvSpPr>
              <p:cNvPr id="18" name="Line 37"/>
              <p:cNvSpPr>
                <a:spLocks noChangeShapeType="1"/>
              </p:cNvSpPr>
              <p:nvPr/>
            </p:nvSpPr>
            <p:spPr bwMode="auto">
              <a:xfrm rot="-5400000">
                <a:off x="3827" y="2339"/>
                <a:ext cx="2598" cy="0"/>
              </a:xfrm>
              <a:prstGeom prst="line">
                <a:avLst/>
              </a:prstGeom>
              <a:grpFill/>
              <a:ln w="9525">
                <a:solidFill>
                  <a:schemeClr val="tx1"/>
                </a:solidFill>
                <a:round/>
                <a:headEnd/>
                <a:tailEnd/>
              </a:ln>
            </p:spPr>
            <p:txBody>
              <a:bodyPr/>
              <a:lstStyle/>
              <a:p>
                <a:pPr eaLnBrk="1" hangingPunct="1">
                  <a:defRPr/>
                </a:pPr>
                <a:endParaRPr lang="en-US" dirty="0">
                  <a:ea typeface="+mn-ea"/>
                  <a:cs typeface="Arial" charset="0"/>
                </a:endParaRPr>
              </a:p>
            </p:txBody>
          </p:sp>
        </p:grpSp>
        <p:sp>
          <p:nvSpPr>
            <p:cNvPr id="14" name="Text Box 49"/>
            <p:cNvSpPr txBox="1">
              <a:spLocks noChangeArrowheads="1"/>
            </p:cNvSpPr>
            <p:nvPr/>
          </p:nvSpPr>
          <p:spPr bwMode="auto">
            <a:xfrm>
              <a:off x="3143" y="3816"/>
              <a:ext cx="647"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Quantity</a:t>
              </a:r>
            </a:p>
          </p:txBody>
        </p:sp>
      </p:grpSp>
      <p:sp>
        <p:nvSpPr>
          <p:cNvPr id="35" name="Text Box 52"/>
          <p:cNvSpPr txBox="1">
            <a:spLocks noChangeArrowheads="1"/>
          </p:cNvSpPr>
          <p:nvPr/>
        </p:nvSpPr>
        <p:spPr bwMode="auto">
          <a:xfrm>
            <a:off x="7023100" y="4287838"/>
            <a:ext cx="330200"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D</a:t>
            </a:r>
          </a:p>
        </p:txBody>
      </p:sp>
      <p:sp>
        <p:nvSpPr>
          <p:cNvPr id="36" name="Text Box 53"/>
          <p:cNvSpPr txBox="1">
            <a:spLocks noChangeArrowheads="1"/>
          </p:cNvSpPr>
          <p:nvPr/>
        </p:nvSpPr>
        <p:spPr bwMode="auto">
          <a:xfrm>
            <a:off x="5842000" y="5329238"/>
            <a:ext cx="515938"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MR</a:t>
            </a:r>
          </a:p>
        </p:txBody>
      </p:sp>
      <p:sp>
        <p:nvSpPr>
          <p:cNvPr id="37" name="Text Box 54"/>
          <p:cNvSpPr txBox="1">
            <a:spLocks noChangeArrowheads="1"/>
          </p:cNvSpPr>
          <p:nvPr/>
        </p:nvSpPr>
        <p:spPr bwMode="auto">
          <a:xfrm>
            <a:off x="6816725" y="2903538"/>
            <a:ext cx="536575"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ATC</a:t>
            </a:r>
          </a:p>
        </p:txBody>
      </p:sp>
      <p:sp>
        <p:nvSpPr>
          <p:cNvPr id="38" name="Text Box 55"/>
          <p:cNvSpPr txBox="1">
            <a:spLocks noChangeArrowheads="1"/>
          </p:cNvSpPr>
          <p:nvPr/>
        </p:nvSpPr>
        <p:spPr bwMode="auto">
          <a:xfrm>
            <a:off x="6380163" y="2266950"/>
            <a:ext cx="508000"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MC</a:t>
            </a:r>
          </a:p>
        </p:txBody>
      </p:sp>
      <p:sp>
        <p:nvSpPr>
          <p:cNvPr id="39" name="Text Box 56"/>
          <p:cNvSpPr txBox="1">
            <a:spLocks noChangeArrowheads="1"/>
          </p:cNvSpPr>
          <p:nvPr/>
        </p:nvSpPr>
        <p:spPr bwMode="auto">
          <a:xfrm>
            <a:off x="3460750" y="4725988"/>
            <a:ext cx="954088"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MR=MC</a:t>
            </a:r>
          </a:p>
        </p:txBody>
      </p:sp>
      <p:sp>
        <p:nvSpPr>
          <p:cNvPr id="40" name="Line 57"/>
          <p:cNvSpPr>
            <a:spLocks noChangeShapeType="1"/>
          </p:cNvSpPr>
          <p:nvPr/>
        </p:nvSpPr>
        <p:spPr bwMode="auto">
          <a:xfrm>
            <a:off x="4379913" y="3179763"/>
            <a:ext cx="0" cy="270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 name="Line 58"/>
          <p:cNvSpPr>
            <a:spLocks noChangeShapeType="1"/>
          </p:cNvSpPr>
          <p:nvPr/>
        </p:nvSpPr>
        <p:spPr bwMode="auto">
          <a:xfrm flipH="1">
            <a:off x="1919288" y="3175000"/>
            <a:ext cx="24606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 name="Line 59"/>
          <p:cNvSpPr>
            <a:spLocks noChangeShapeType="1"/>
          </p:cNvSpPr>
          <p:nvPr/>
        </p:nvSpPr>
        <p:spPr bwMode="auto">
          <a:xfrm flipH="1">
            <a:off x="1916113" y="3394075"/>
            <a:ext cx="24606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 name="Line 64"/>
          <p:cNvSpPr>
            <a:spLocks noChangeShapeType="1"/>
          </p:cNvSpPr>
          <p:nvPr/>
        </p:nvSpPr>
        <p:spPr bwMode="auto">
          <a:xfrm flipV="1">
            <a:off x="4065588" y="4456113"/>
            <a:ext cx="273050" cy="293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 name="Text Box 65"/>
          <p:cNvSpPr txBox="1">
            <a:spLocks noChangeArrowheads="1"/>
          </p:cNvSpPr>
          <p:nvPr/>
        </p:nvSpPr>
        <p:spPr bwMode="auto">
          <a:xfrm>
            <a:off x="2165350" y="3144838"/>
            <a:ext cx="546100" cy="301625"/>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85000"/>
              </a:lnSpc>
              <a:defRPr/>
            </a:pPr>
            <a:r>
              <a:rPr lang="en-US" sz="1600" b="1" dirty="0">
                <a:solidFill>
                  <a:schemeClr val="bg1"/>
                </a:solidFill>
                <a:latin typeface="+mn-lt"/>
                <a:ea typeface="+mn-ea"/>
              </a:rPr>
              <a:t>Loss</a:t>
            </a:r>
          </a:p>
        </p:txBody>
      </p:sp>
      <p:sp>
        <p:nvSpPr>
          <p:cNvPr id="45" name="Freeform 66"/>
          <p:cNvSpPr>
            <a:spLocks/>
          </p:cNvSpPr>
          <p:nvPr/>
        </p:nvSpPr>
        <p:spPr bwMode="auto">
          <a:xfrm>
            <a:off x="3019425" y="1882775"/>
            <a:ext cx="3951288" cy="1685925"/>
          </a:xfrm>
          <a:custGeom>
            <a:avLst/>
            <a:gdLst>
              <a:gd name="T0" fmla="*/ 0 w 2489"/>
              <a:gd name="T1" fmla="*/ 0 h 952"/>
              <a:gd name="T2" fmla="*/ 2147483646 w 2489"/>
              <a:gd name="T3" fmla="*/ 2147483646 h 952"/>
              <a:gd name="T4" fmla="*/ 2147483646 w 2489"/>
              <a:gd name="T5" fmla="*/ 2147483646 h 952"/>
              <a:gd name="T6" fmla="*/ 2147483646 w 2489"/>
              <a:gd name="T7" fmla="*/ 2147483646 h 952"/>
              <a:gd name="T8" fmla="*/ 2147483646 w 2489"/>
              <a:gd name="T9" fmla="*/ 2147483646 h 952"/>
              <a:gd name="T10" fmla="*/ 0 60000 65536"/>
              <a:gd name="T11" fmla="*/ 0 60000 65536"/>
              <a:gd name="T12" fmla="*/ 0 60000 65536"/>
              <a:gd name="T13" fmla="*/ 0 60000 65536"/>
              <a:gd name="T14" fmla="*/ 0 60000 65536"/>
              <a:gd name="T15" fmla="*/ 0 w 2489"/>
              <a:gd name="T16" fmla="*/ 0 h 952"/>
              <a:gd name="T17" fmla="*/ 2489 w 2489"/>
              <a:gd name="T18" fmla="*/ 952 h 952"/>
            </a:gdLst>
            <a:ahLst/>
            <a:cxnLst>
              <a:cxn ang="T10">
                <a:pos x="T0" y="T1"/>
              </a:cxn>
              <a:cxn ang="T11">
                <a:pos x="T2" y="T3"/>
              </a:cxn>
              <a:cxn ang="T12">
                <a:pos x="T4" y="T5"/>
              </a:cxn>
              <a:cxn ang="T13">
                <a:pos x="T6" y="T7"/>
              </a:cxn>
              <a:cxn ang="T14">
                <a:pos x="T8" y="T9"/>
              </a:cxn>
            </a:cxnLst>
            <a:rect l="T15" t="T16" r="T17" b="T18"/>
            <a:pathLst>
              <a:path w="2489" h="952">
                <a:moveTo>
                  <a:pt x="0" y="0"/>
                </a:moveTo>
                <a:cubicBezTo>
                  <a:pt x="95" y="93"/>
                  <a:pt x="348" y="408"/>
                  <a:pt x="564" y="557"/>
                </a:cubicBezTo>
                <a:cubicBezTo>
                  <a:pt x="780" y="706"/>
                  <a:pt x="1072" y="834"/>
                  <a:pt x="1298" y="893"/>
                </a:cubicBezTo>
                <a:cubicBezTo>
                  <a:pt x="1524" y="952"/>
                  <a:pt x="1724" y="939"/>
                  <a:pt x="1922" y="914"/>
                </a:cubicBezTo>
                <a:cubicBezTo>
                  <a:pt x="2120" y="889"/>
                  <a:pt x="2371" y="777"/>
                  <a:pt x="2489" y="741"/>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6" name="Group 67"/>
          <p:cNvGrpSpPr>
            <a:grpSpLocks/>
          </p:cNvGrpSpPr>
          <p:nvPr/>
        </p:nvGrpSpPr>
        <p:grpSpPr bwMode="auto">
          <a:xfrm>
            <a:off x="2257425" y="2579688"/>
            <a:ext cx="4822825" cy="3363912"/>
            <a:chOff x="2071" y="1563"/>
            <a:chExt cx="3038" cy="2119"/>
          </a:xfrm>
        </p:grpSpPr>
        <p:sp>
          <p:nvSpPr>
            <p:cNvPr id="30751" name="Line 68"/>
            <p:cNvSpPr>
              <a:spLocks noChangeShapeType="1"/>
            </p:cNvSpPr>
            <p:nvPr/>
          </p:nvSpPr>
          <p:spPr bwMode="auto">
            <a:xfrm>
              <a:off x="2071" y="1598"/>
              <a:ext cx="2558" cy="2084"/>
            </a:xfrm>
            <a:prstGeom prst="line">
              <a:avLst/>
            </a:prstGeom>
            <a:noFill/>
            <a:ln w="57150">
              <a:solidFill>
                <a:srgbClr val="5F5F5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752" name="Line 69"/>
            <p:cNvSpPr>
              <a:spLocks noChangeShapeType="1"/>
            </p:cNvSpPr>
            <p:nvPr/>
          </p:nvSpPr>
          <p:spPr bwMode="auto">
            <a:xfrm>
              <a:off x="2071" y="1563"/>
              <a:ext cx="3038" cy="1159"/>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49" name="Freeform 51"/>
          <p:cNvSpPr>
            <a:spLocks/>
          </p:cNvSpPr>
          <p:nvPr/>
        </p:nvSpPr>
        <p:spPr bwMode="auto">
          <a:xfrm>
            <a:off x="2986088" y="2555875"/>
            <a:ext cx="3592512" cy="2278063"/>
          </a:xfrm>
          <a:custGeom>
            <a:avLst/>
            <a:gdLst>
              <a:gd name="T0" fmla="*/ 0 w 2263"/>
              <a:gd name="T1" fmla="*/ 2147483646 h 1435"/>
              <a:gd name="T2" fmla="*/ 2147483646 w 2263"/>
              <a:gd name="T3" fmla="*/ 2147483646 h 1435"/>
              <a:gd name="T4" fmla="*/ 2147483646 w 2263"/>
              <a:gd name="T5" fmla="*/ 2147483646 h 1435"/>
              <a:gd name="T6" fmla="*/ 2147483646 w 2263"/>
              <a:gd name="T7" fmla="*/ 2147483646 h 1435"/>
              <a:gd name="T8" fmla="*/ 2147483646 w 2263"/>
              <a:gd name="T9" fmla="*/ 0 h 1435"/>
              <a:gd name="T10" fmla="*/ 0 60000 65536"/>
              <a:gd name="T11" fmla="*/ 0 60000 65536"/>
              <a:gd name="T12" fmla="*/ 0 60000 65536"/>
              <a:gd name="T13" fmla="*/ 0 60000 65536"/>
              <a:gd name="T14" fmla="*/ 0 60000 65536"/>
              <a:gd name="T15" fmla="*/ 0 w 2263"/>
              <a:gd name="T16" fmla="*/ 0 h 1435"/>
              <a:gd name="T17" fmla="*/ 2263 w 2263"/>
              <a:gd name="T18" fmla="*/ 1435 h 1435"/>
            </a:gdLst>
            <a:ahLst/>
            <a:cxnLst>
              <a:cxn ang="T10">
                <a:pos x="T0" y="T1"/>
              </a:cxn>
              <a:cxn ang="T11">
                <a:pos x="T2" y="T3"/>
              </a:cxn>
              <a:cxn ang="T12">
                <a:pos x="T4" y="T5"/>
              </a:cxn>
              <a:cxn ang="T13">
                <a:pos x="T6" y="T7"/>
              </a:cxn>
              <a:cxn ang="T14">
                <a:pos x="T8" y="T9"/>
              </a:cxn>
            </a:cxnLst>
            <a:rect l="T15" t="T16" r="T17" b="T18"/>
            <a:pathLst>
              <a:path w="2263" h="1435">
                <a:moveTo>
                  <a:pt x="0" y="1435"/>
                </a:moveTo>
                <a:cubicBezTo>
                  <a:pt x="43" y="1424"/>
                  <a:pt x="104" y="1425"/>
                  <a:pt x="254" y="1373"/>
                </a:cubicBezTo>
                <a:cubicBezTo>
                  <a:pt x="404" y="1321"/>
                  <a:pt x="695" y="1223"/>
                  <a:pt x="898" y="1125"/>
                </a:cubicBezTo>
                <a:cubicBezTo>
                  <a:pt x="1101" y="1027"/>
                  <a:pt x="1247" y="969"/>
                  <a:pt x="1474" y="782"/>
                </a:cubicBezTo>
                <a:cubicBezTo>
                  <a:pt x="1701" y="595"/>
                  <a:pt x="1984" y="300"/>
                  <a:pt x="2263" y="0"/>
                </a:cubicBezTo>
              </a:path>
            </a:pathLst>
          </a:custGeom>
          <a:noFill/>
          <a:ln w="57150">
            <a:solidFill>
              <a:srgbClr val="00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Text Box 72"/>
          <p:cNvSpPr txBox="1">
            <a:spLocks noChangeArrowheads="1"/>
          </p:cNvSpPr>
          <p:nvPr/>
        </p:nvSpPr>
        <p:spPr bwMode="auto">
          <a:xfrm>
            <a:off x="6791325" y="3478213"/>
            <a:ext cx="566738"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AVC</a:t>
            </a:r>
          </a:p>
        </p:txBody>
      </p:sp>
      <p:sp>
        <p:nvSpPr>
          <p:cNvPr id="51" name="Oval 70"/>
          <p:cNvSpPr>
            <a:spLocks noChangeArrowheads="1"/>
          </p:cNvSpPr>
          <p:nvPr/>
        </p:nvSpPr>
        <p:spPr bwMode="auto">
          <a:xfrm>
            <a:off x="4318000" y="4286250"/>
            <a:ext cx="131763" cy="131763"/>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52" name="Text Box 74"/>
          <p:cNvSpPr txBox="1">
            <a:spLocks noChangeArrowheads="1"/>
          </p:cNvSpPr>
          <p:nvPr/>
        </p:nvSpPr>
        <p:spPr bwMode="auto">
          <a:xfrm>
            <a:off x="1476375" y="3249613"/>
            <a:ext cx="431800"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P</a:t>
            </a:r>
            <a:r>
              <a:rPr lang="en-US" b="1" i="1" baseline="-25000" dirty="0">
                <a:latin typeface="+mn-lt"/>
                <a:ea typeface="+mn-ea"/>
              </a:rPr>
              <a:t>m</a:t>
            </a:r>
          </a:p>
        </p:txBody>
      </p:sp>
      <p:sp>
        <p:nvSpPr>
          <p:cNvPr id="53" name="Text Box 75"/>
          <p:cNvSpPr txBox="1">
            <a:spLocks noChangeArrowheads="1"/>
          </p:cNvSpPr>
          <p:nvPr/>
        </p:nvSpPr>
        <p:spPr bwMode="auto">
          <a:xfrm>
            <a:off x="4167188" y="5857875"/>
            <a:ext cx="403225" cy="307975"/>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1400" b="1" dirty="0">
                <a:latin typeface="+mn-lt"/>
                <a:ea typeface="+mn-ea"/>
              </a:rPr>
              <a:t>Q</a:t>
            </a:r>
            <a:r>
              <a:rPr lang="en-US" sz="1400" b="1" baseline="-25000" dirty="0">
                <a:latin typeface="+mn-lt"/>
                <a:ea typeface="+mn-ea"/>
              </a:rPr>
              <a:t>m</a:t>
            </a:r>
          </a:p>
        </p:txBody>
      </p:sp>
      <p:sp>
        <p:nvSpPr>
          <p:cNvPr id="54" name="Line 76"/>
          <p:cNvSpPr>
            <a:spLocks noChangeShapeType="1"/>
          </p:cNvSpPr>
          <p:nvPr/>
        </p:nvSpPr>
        <p:spPr bwMode="auto">
          <a:xfrm flipH="1">
            <a:off x="1912938" y="4135438"/>
            <a:ext cx="24606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5" name="Freeform 71"/>
          <p:cNvSpPr>
            <a:spLocks/>
          </p:cNvSpPr>
          <p:nvPr/>
        </p:nvSpPr>
        <p:spPr bwMode="auto">
          <a:xfrm>
            <a:off x="2947988" y="3798888"/>
            <a:ext cx="4137025" cy="382587"/>
          </a:xfrm>
          <a:custGeom>
            <a:avLst/>
            <a:gdLst>
              <a:gd name="T0" fmla="*/ 0 w 2606"/>
              <a:gd name="T1" fmla="*/ 2147483646 h 241"/>
              <a:gd name="T2" fmla="*/ 2147483646 w 2606"/>
              <a:gd name="T3" fmla="*/ 2147483646 h 241"/>
              <a:gd name="T4" fmla="*/ 2147483646 w 2606"/>
              <a:gd name="T5" fmla="*/ 2147483646 h 241"/>
              <a:gd name="T6" fmla="*/ 2147483646 w 2606"/>
              <a:gd name="T7" fmla="*/ 2147483646 h 241"/>
              <a:gd name="T8" fmla="*/ 2147483646 w 2606"/>
              <a:gd name="T9" fmla="*/ 0 h 241"/>
              <a:gd name="T10" fmla="*/ 0 60000 65536"/>
              <a:gd name="T11" fmla="*/ 0 60000 65536"/>
              <a:gd name="T12" fmla="*/ 0 60000 65536"/>
              <a:gd name="T13" fmla="*/ 0 60000 65536"/>
              <a:gd name="T14" fmla="*/ 0 60000 65536"/>
              <a:gd name="T15" fmla="*/ 0 w 2606"/>
              <a:gd name="T16" fmla="*/ 0 h 241"/>
              <a:gd name="T17" fmla="*/ 2606 w 2606"/>
              <a:gd name="T18" fmla="*/ 241 h 241"/>
            </a:gdLst>
            <a:ahLst/>
            <a:cxnLst>
              <a:cxn ang="T10">
                <a:pos x="T0" y="T1"/>
              </a:cxn>
              <a:cxn ang="T11">
                <a:pos x="T2" y="T3"/>
              </a:cxn>
              <a:cxn ang="T12">
                <a:pos x="T4" y="T5"/>
              </a:cxn>
              <a:cxn ang="T13">
                <a:pos x="T6" y="T7"/>
              </a:cxn>
              <a:cxn ang="T14">
                <a:pos x="T8" y="T9"/>
              </a:cxn>
            </a:cxnLst>
            <a:rect l="T15" t="T16" r="T17" b="T18"/>
            <a:pathLst>
              <a:path w="2606" h="241">
                <a:moveTo>
                  <a:pt x="0" y="28"/>
                </a:moveTo>
                <a:cubicBezTo>
                  <a:pt x="300" y="106"/>
                  <a:pt x="600" y="185"/>
                  <a:pt x="830" y="213"/>
                </a:cubicBezTo>
                <a:cubicBezTo>
                  <a:pt x="1060" y="241"/>
                  <a:pt x="1201" y="213"/>
                  <a:pt x="1379" y="199"/>
                </a:cubicBezTo>
                <a:cubicBezTo>
                  <a:pt x="1557" y="185"/>
                  <a:pt x="1696" y="163"/>
                  <a:pt x="1900" y="130"/>
                </a:cubicBezTo>
                <a:cubicBezTo>
                  <a:pt x="2104" y="97"/>
                  <a:pt x="2355" y="48"/>
                  <a:pt x="2606" y="0"/>
                </a:cubicBezTo>
              </a:path>
            </a:pathLst>
          </a:custGeom>
          <a:noFill/>
          <a:ln w="5715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6" name="Text Box 77"/>
          <p:cNvSpPr txBox="1">
            <a:spLocks noChangeArrowheads="1"/>
          </p:cNvSpPr>
          <p:nvPr/>
        </p:nvSpPr>
        <p:spPr bwMode="auto">
          <a:xfrm>
            <a:off x="1527175" y="3979863"/>
            <a:ext cx="320675"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V</a:t>
            </a:r>
            <a:endParaRPr lang="en-US" b="1" baseline="-25000" dirty="0">
              <a:latin typeface="+mn-lt"/>
              <a:ea typeface="+mn-ea"/>
            </a:endParaRPr>
          </a:p>
        </p:txBody>
      </p:sp>
      <p:sp>
        <p:nvSpPr>
          <p:cNvPr id="57" name="Text Box 78"/>
          <p:cNvSpPr txBox="1">
            <a:spLocks noChangeArrowheads="1"/>
          </p:cNvSpPr>
          <p:nvPr/>
        </p:nvSpPr>
        <p:spPr bwMode="auto">
          <a:xfrm>
            <a:off x="1522413" y="3032125"/>
            <a:ext cx="323850"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a:t>
            </a:r>
            <a:endParaRPr lang="en-US" b="1" baseline="-25000" dirty="0">
              <a:latin typeface="+mn-lt"/>
              <a:ea typeface="+mn-ea"/>
            </a:endParaRPr>
          </a:p>
        </p:txBody>
      </p:sp>
      <p:sp>
        <p:nvSpPr>
          <p:cNvPr id="30748"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LO4</a:t>
            </a:r>
          </a:p>
        </p:txBody>
      </p:sp>
      <p:sp>
        <p:nvSpPr>
          <p:cNvPr id="30749" name="Line 24"/>
          <p:cNvSpPr>
            <a:spLocks noChangeShapeType="1"/>
          </p:cNvSpPr>
          <p:nvPr/>
        </p:nvSpPr>
        <p:spPr bwMode="auto">
          <a:xfrm>
            <a:off x="1920875" y="5864225"/>
            <a:ext cx="53943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750" name="Line 23"/>
          <p:cNvSpPr>
            <a:spLocks noChangeShapeType="1"/>
          </p:cNvSpPr>
          <p:nvPr/>
        </p:nvSpPr>
        <p:spPr bwMode="auto">
          <a:xfrm>
            <a:off x="1920875" y="1825625"/>
            <a:ext cx="0" cy="4022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2000"/>
                                        <p:tgtEl>
                                          <p:spTgt spid="6"/>
                                        </p:tgtEl>
                                      </p:cBhvr>
                                    </p:animEffect>
                                  </p:childTnLst>
                                </p:cTn>
                              </p:par>
                            </p:childTnLst>
                          </p:cTn>
                        </p:par>
                        <p:par>
                          <p:cTn id="20" fill="hold" nodeType="afterGroup">
                            <p:stCondLst>
                              <p:cond delay="3000"/>
                            </p:stCondLst>
                            <p:childTnLst>
                              <p:par>
                                <p:cTn id="21" presetID="1"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2000"/>
                                        <p:tgtEl>
                                          <p:spTgt spid="49"/>
                                        </p:tgtEl>
                                      </p:cBhvr>
                                    </p:animEffect>
                                  </p:childTnLst>
                                </p:cTn>
                              </p:par>
                            </p:childTnLst>
                          </p:cTn>
                        </p:par>
                        <p:par>
                          <p:cTn id="30" fill="hold" nodeType="afterGroup">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par>
                          <p:cTn id="33" fill="hold" nodeType="afterGroup">
                            <p:stCondLst>
                              <p:cond delay="2000"/>
                            </p:stCondLst>
                            <p:childTnLst>
                              <p:par>
                                <p:cTn id="34" presetID="23" presetClass="entr" presetSubtype="16"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p:cTn id="36" dur="500" fill="hold"/>
                                        <p:tgtEl>
                                          <p:spTgt spid="51"/>
                                        </p:tgtEl>
                                        <p:attrNameLst>
                                          <p:attrName>ppt_w</p:attrName>
                                        </p:attrNameLst>
                                      </p:cBhvr>
                                      <p:tavLst>
                                        <p:tav tm="0">
                                          <p:val>
                                            <p:fltVal val="0"/>
                                          </p:val>
                                        </p:tav>
                                        <p:tav tm="100000">
                                          <p:val>
                                            <p:strVal val="#ppt_w"/>
                                          </p:val>
                                        </p:tav>
                                      </p:tavLst>
                                    </p:anim>
                                    <p:anim calcmode="lin" valueType="num">
                                      <p:cBhvr>
                                        <p:cTn id="37" dur="500" fill="hold"/>
                                        <p:tgtEl>
                                          <p:spTgt spid="51"/>
                                        </p:tgtEl>
                                        <p:attrNameLst>
                                          <p:attrName>ppt_h</p:attrName>
                                        </p:attrNameLst>
                                      </p:cBhvr>
                                      <p:tavLst>
                                        <p:tav tm="0">
                                          <p:val>
                                            <p:fltVal val="0"/>
                                          </p:val>
                                        </p:tav>
                                        <p:tav tm="100000">
                                          <p:val>
                                            <p:strVal val="#ppt_h"/>
                                          </p:val>
                                        </p:tav>
                                      </p:tavLst>
                                    </p:anim>
                                  </p:childTnLst>
                                </p:cTn>
                              </p:par>
                            </p:childTnLst>
                          </p:cTn>
                        </p:par>
                        <p:par>
                          <p:cTn id="38" fill="hold" nodeType="afterGroup">
                            <p:stCondLst>
                              <p:cond delay="2500"/>
                            </p:stCondLst>
                            <p:childTnLst>
                              <p:par>
                                <p:cTn id="39" presetID="23" presetClass="entr" presetSubtype="16"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childTnLst>
                                </p:cTn>
                              </p:par>
                            </p:childTnLst>
                          </p:cTn>
                        </p:par>
                        <p:par>
                          <p:cTn id="43" fill="hold" nodeType="afterGroup">
                            <p:stCondLst>
                              <p:cond delay="3500"/>
                            </p:stCondLst>
                            <p:childTnLst>
                              <p:par>
                                <p:cTn id="44" presetID="22" presetClass="entr" presetSubtype="8"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left)">
                                      <p:cBhvr>
                                        <p:cTn id="46" dur="1000"/>
                                        <p:tgtEl>
                                          <p:spTgt spid="4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1000"/>
                                        <p:tgtEl>
                                          <p:spTgt spid="55"/>
                                        </p:tgtEl>
                                      </p:cBhvr>
                                    </p:animEffect>
                                  </p:childTnLst>
                                </p:cTn>
                              </p:par>
                            </p:childTnLst>
                          </p:cTn>
                        </p:par>
                        <p:par>
                          <p:cTn id="52" fill="hold" nodeType="afterGroup">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par>
                          <p:cTn id="55" fill="hold" nodeType="afterGroup">
                            <p:stCondLst>
                              <p:cond delay="1000"/>
                            </p:stCondLst>
                            <p:childTnLst>
                              <p:par>
                                <p:cTn id="56" presetID="22" presetClass="entr" presetSubtype="2"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right)">
                                      <p:cBhvr>
                                        <p:cTn id="58" dur="2000"/>
                                        <p:tgtEl>
                                          <p:spTgt spid="54"/>
                                        </p:tgtEl>
                                      </p:cBhvr>
                                    </p:animEffect>
                                  </p:childTnLst>
                                </p:cTn>
                              </p:par>
                            </p:childTnLst>
                          </p:cTn>
                        </p:par>
                        <p:par>
                          <p:cTn id="59" fill="hold" nodeType="afterGroup">
                            <p:stCondLst>
                              <p:cond delay="3000"/>
                            </p:stCondLst>
                            <p:childTnLst>
                              <p:par>
                                <p:cTn id="60" presetID="1" presetClass="entr" presetSubtype="0"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1000"/>
                                        <p:tgtEl>
                                          <p:spTgt spid="45"/>
                                        </p:tgtEl>
                                      </p:cBhvr>
                                    </p:animEffect>
                                  </p:childTnLst>
                                </p:cTn>
                              </p:par>
                            </p:childTnLst>
                          </p:cTn>
                        </p:par>
                        <p:par>
                          <p:cTn id="67" fill="hold" nodeType="afterGroup">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42"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outHorizontal)">
                                      <p:cBhvr>
                                        <p:cTn id="74" dur="2000"/>
                                        <p:tgtEl>
                                          <p:spTgt spid="40"/>
                                        </p:tgtEl>
                                      </p:cBhvr>
                                    </p:animEffect>
                                  </p:childTnLst>
                                </p:cTn>
                              </p:par>
                            </p:childTnLst>
                          </p:cTn>
                        </p:par>
                        <p:par>
                          <p:cTn id="75" fill="hold" nodeType="afterGroup">
                            <p:stCondLst>
                              <p:cond delay="2000"/>
                            </p:stCondLst>
                            <p:childTnLst>
                              <p:par>
                                <p:cTn id="76" presetID="1"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childTnLst>
                                </p:cTn>
                              </p:par>
                            </p:childTnLst>
                          </p:cTn>
                        </p:par>
                        <p:par>
                          <p:cTn id="78" fill="hold" nodeType="afterGroup">
                            <p:stCondLst>
                              <p:cond delay="2000"/>
                            </p:stCondLst>
                            <p:childTnLst>
                              <p:par>
                                <p:cTn id="79" presetID="22" presetClass="entr" presetSubtype="2"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2000"/>
                                        <p:tgtEl>
                                          <p:spTgt spid="41"/>
                                        </p:tgtEl>
                                      </p:cBhvr>
                                    </p:animEffect>
                                  </p:childTnLst>
                                </p:cTn>
                              </p:par>
                            </p:childTnLst>
                          </p:cTn>
                        </p:par>
                        <p:par>
                          <p:cTn id="82" fill="hold" nodeType="afterGroup">
                            <p:stCondLst>
                              <p:cond delay="4000"/>
                            </p:stCondLst>
                            <p:childTnLst>
                              <p:par>
                                <p:cTn id="83" presetID="1"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22" presetClass="entr" presetSubtype="2"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right)">
                                      <p:cBhvr>
                                        <p:cTn id="87" dur="2000"/>
                                        <p:tgtEl>
                                          <p:spTgt spid="42"/>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right)">
                                      <p:cBhvr>
                                        <p:cTn id="90" dur="2000"/>
                                        <p:tgtEl>
                                          <p:spTgt spid="9"/>
                                        </p:tgtEl>
                                      </p:cBhvr>
                                    </p:animEffect>
                                  </p:childTnLst>
                                </p:cTn>
                              </p:par>
                            </p:childTnLst>
                          </p:cTn>
                        </p:par>
                        <p:par>
                          <p:cTn id="91" fill="hold" nodeType="afterGroup">
                            <p:stCondLst>
                              <p:cond delay="6000"/>
                            </p:stCondLst>
                            <p:childTnLst>
                              <p:par>
                                <p:cTn id="92" presetID="1" presetClass="entr" presetSubtype="0"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childTnLst>
                                </p:cTn>
                              </p:par>
                            </p:childTnLst>
                          </p:cTn>
                        </p:par>
                        <p:par>
                          <p:cTn id="94" fill="hold" nodeType="afterGroup">
                            <p:stCondLst>
                              <p:cond delay="6000"/>
                            </p:stCondLst>
                            <p:childTnLst>
                              <p:par>
                                <p:cTn id="95" presetID="1"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35" grpId="0"/>
      <p:bldP spid="36" grpId="0"/>
      <p:bldP spid="37" grpId="0"/>
      <p:bldP spid="38" grpId="0"/>
      <p:bldP spid="39" grpId="0"/>
      <p:bldP spid="44" grpId="0"/>
      <p:bldP spid="50" grpId="0"/>
      <p:bldP spid="51" grpId="0" animBg="1"/>
      <p:bldP spid="52" grpId="0"/>
      <p:bldP spid="53"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5902325" y="2565400"/>
            <a:ext cx="2852738" cy="2427288"/>
          </a:xfrm>
          <a:prstGeom prst="rect">
            <a:avLst/>
          </a:prstGeom>
          <a:solidFill>
            <a:srgbClr val="CC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93" name="Freeform 41"/>
          <p:cNvSpPr>
            <a:spLocks/>
          </p:cNvSpPr>
          <p:nvPr/>
        </p:nvSpPr>
        <p:spPr bwMode="auto">
          <a:xfrm>
            <a:off x="6183313" y="2689225"/>
            <a:ext cx="717550" cy="1501775"/>
          </a:xfrm>
          <a:custGeom>
            <a:avLst/>
            <a:gdLst>
              <a:gd name="T0" fmla="*/ 0 w 452"/>
              <a:gd name="T1" fmla="*/ 0 h 946"/>
              <a:gd name="T2" fmla="*/ 1123989688 w 452"/>
              <a:gd name="T3" fmla="*/ 2147483647 h 946"/>
              <a:gd name="T4" fmla="*/ 1139110625 w 452"/>
              <a:gd name="T5" fmla="*/ 1018143125 h 946"/>
              <a:gd name="T6" fmla="*/ 0 w 452"/>
              <a:gd name="T7" fmla="*/ 0 h 946"/>
              <a:gd name="T8" fmla="*/ 0 60000 65536"/>
              <a:gd name="T9" fmla="*/ 0 60000 65536"/>
              <a:gd name="T10" fmla="*/ 0 60000 65536"/>
              <a:gd name="T11" fmla="*/ 0 60000 65536"/>
              <a:gd name="T12" fmla="*/ 0 w 452"/>
              <a:gd name="T13" fmla="*/ 0 h 946"/>
              <a:gd name="T14" fmla="*/ 452 w 452"/>
              <a:gd name="T15" fmla="*/ 946 h 946"/>
            </a:gdLst>
            <a:ahLst/>
            <a:cxnLst>
              <a:cxn ang="T8">
                <a:pos x="T0" y="T1"/>
              </a:cxn>
              <a:cxn ang="T9">
                <a:pos x="T2" y="T3"/>
              </a:cxn>
              <a:cxn ang="T10">
                <a:pos x="T4" y="T5"/>
              </a:cxn>
              <a:cxn ang="T11">
                <a:pos x="T6" y="T7"/>
              </a:cxn>
            </a:cxnLst>
            <a:rect l="T12" t="T13" r="T14" b="T15"/>
            <a:pathLst>
              <a:path w="452" h="946">
                <a:moveTo>
                  <a:pt x="0" y="0"/>
                </a:moveTo>
                <a:lnTo>
                  <a:pt x="446" y="946"/>
                </a:lnTo>
                <a:lnTo>
                  <a:pt x="452" y="404"/>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94" name="Freeform 42"/>
          <p:cNvSpPr>
            <a:spLocks/>
          </p:cNvSpPr>
          <p:nvPr/>
        </p:nvSpPr>
        <p:spPr bwMode="auto">
          <a:xfrm>
            <a:off x="6900863" y="3319463"/>
            <a:ext cx="479425" cy="871537"/>
          </a:xfrm>
          <a:custGeom>
            <a:avLst/>
            <a:gdLst>
              <a:gd name="T0" fmla="*/ 2520950 w 302"/>
              <a:gd name="T1" fmla="*/ 1383564194 h 549"/>
              <a:gd name="T2" fmla="*/ 451108763 w 302"/>
              <a:gd name="T3" fmla="*/ 1055944069 h 549"/>
              <a:gd name="T4" fmla="*/ 761087188 w 302"/>
              <a:gd name="T5" fmla="*/ 710683655 h 549"/>
              <a:gd name="T6" fmla="*/ 0 w 302"/>
              <a:gd name="T7" fmla="*/ 0 h 549"/>
              <a:gd name="T8" fmla="*/ 2520950 w 302"/>
              <a:gd name="T9" fmla="*/ 1383564194 h 549"/>
              <a:gd name="T10" fmla="*/ 0 60000 65536"/>
              <a:gd name="T11" fmla="*/ 0 60000 65536"/>
              <a:gd name="T12" fmla="*/ 0 60000 65536"/>
              <a:gd name="T13" fmla="*/ 0 60000 65536"/>
              <a:gd name="T14" fmla="*/ 0 60000 65536"/>
              <a:gd name="T15" fmla="*/ 0 w 302"/>
              <a:gd name="T16" fmla="*/ 0 h 549"/>
              <a:gd name="T17" fmla="*/ 302 w 302"/>
              <a:gd name="T18" fmla="*/ 549 h 549"/>
            </a:gdLst>
            <a:ahLst/>
            <a:cxnLst>
              <a:cxn ang="T10">
                <a:pos x="T0" y="T1"/>
              </a:cxn>
              <a:cxn ang="T11">
                <a:pos x="T2" y="T3"/>
              </a:cxn>
              <a:cxn ang="T12">
                <a:pos x="T4" y="T5"/>
              </a:cxn>
              <a:cxn ang="T13">
                <a:pos x="T6" y="T7"/>
              </a:cxn>
              <a:cxn ang="T14">
                <a:pos x="T8" y="T9"/>
              </a:cxn>
            </a:cxnLst>
            <a:rect l="T15" t="T16" r="T17" b="T18"/>
            <a:pathLst>
              <a:path w="302" h="549">
                <a:moveTo>
                  <a:pt x="1" y="549"/>
                </a:moveTo>
                <a:lnTo>
                  <a:pt x="179" y="419"/>
                </a:lnTo>
                <a:lnTo>
                  <a:pt x="302" y="282"/>
                </a:lnTo>
                <a:lnTo>
                  <a:pt x="0" y="0"/>
                </a:lnTo>
                <a:lnTo>
                  <a:pt x="1" y="549"/>
                </a:lnTo>
                <a:close/>
              </a:path>
            </a:pathLst>
          </a:custGeom>
          <a:solidFill>
            <a:srgbClr val="3366FF"/>
          </a:solidFill>
          <a:ln w="9525">
            <a:solidFill>
              <a:srgbClr val="660066"/>
            </a:solidFill>
            <a:round/>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54" name="Rectangle 2"/>
          <p:cNvSpPr>
            <a:spLocks noGrp="1" noChangeArrowheads="1"/>
          </p:cNvSpPr>
          <p:nvPr>
            <p:ph type="title"/>
          </p:nvPr>
        </p:nvSpPr>
        <p:spPr>
          <a:xfrm>
            <a:off x="838200" y="0"/>
            <a:ext cx="8305800" cy="1052513"/>
          </a:xfrm>
        </p:spPr>
        <p:txBody>
          <a:bodyPr/>
          <a:lstStyle/>
          <a:p>
            <a:pPr eaLnBrk="1" hangingPunct="1">
              <a:lnSpc>
                <a:spcPct val="75000"/>
              </a:lnSpc>
            </a:pPr>
            <a:r>
              <a:rPr lang="en-US" altLang="en-US" smtClean="0">
                <a:ea typeface="ＭＳ Ｐゴシック" panose="020B0600070205080204" pitchFamily="34" charset="-128"/>
              </a:rPr>
              <a:t>Economic Effects</a:t>
            </a:r>
          </a:p>
        </p:txBody>
      </p:sp>
      <p:sp>
        <p:nvSpPr>
          <p:cNvPr id="23556" name="Rectangle 4"/>
          <p:cNvSpPr>
            <a:spLocks noChangeArrowheads="1"/>
          </p:cNvSpPr>
          <p:nvPr/>
        </p:nvSpPr>
        <p:spPr bwMode="auto">
          <a:xfrm>
            <a:off x="2349500" y="2568575"/>
            <a:ext cx="2852738" cy="2427288"/>
          </a:xfrm>
          <a:prstGeom prst="rect">
            <a:avLst/>
          </a:prstGeom>
          <a:solidFill>
            <a:srgbClr val="CC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58" name="Line 6"/>
          <p:cNvSpPr>
            <a:spLocks noChangeShapeType="1"/>
          </p:cNvSpPr>
          <p:nvPr/>
        </p:nvSpPr>
        <p:spPr bwMode="auto">
          <a:xfrm>
            <a:off x="2557463" y="2662238"/>
            <a:ext cx="2057400" cy="1920875"/>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59" name="Freeform 7"/>
          <p:cNvSpPr>
            <a:spLocks/>
          </p:cNvSpPr>
          <p:nvPr/>
        </p:nvSpPr>
        <p:spPr bwMode="auto">
          <a:xfrm>
            <a:off x="2819400" y="3055938"/>
            <a:ext cx="1490663" cy="1404937"/>
          </a:xfrm>
          <a:custGeom>
            <a:avLst/>
            <a:gdLst>
              <a:gd name="T0" fmla="*/ 0 w 822"/>
              <a:gd name="T1" fmla="*/ 2147483647 h 706"/>
              <a:gd name="T2" fmla="*/ 1440421128 w 822"/>
              <a:gd name="T3" fmla="*/ 1683034926 h 706"/>
              <a:gd name="T4" fmla="*/ 2147483647 w 822"/>
              <a:gd name="T5" fmla="*/ 0 h 706"/>
              <a:gd name="T6" fmla="*/ 0 60000 65536"/>
              <a:gd name="T7" fmla="*/ 0 60000 65536"/>
              <a:gd name="T8" fmla="*/ 0 60000 65536"/>
              <a:gd name="T9" fmla="*/ 0 w 822"/>
              <a:gd name="T10" fmla="*/ 0 h 706"/>
              <a:gd name="T11" fmla="*/ 822 w 822"/>
              <a:gd name="T12" fmla="*/ 706 h 706"/>
            </a:gdLst>
            <a:ahLst/>
            <a:cxnLst>
              <a:cxn ang="T6">
                <a:pos x="T0" y="T1"/>
              </a:cxn>
              <a:cxn ang="T7">
                <a:pos x="T2" y="T3"/>
              </a:cxn>
              <a:cxn ang="T8">
                <a:pos x="T4" y="T5"/>
              </a:cxn>
            </a:cxnLst>
            <a:rect l="T9" t="T10" r="T11" b="T12"/>
            <a:pathLst>
              <a:path w="822" h="706">
                <a:moveTo>
                  <a:pt x="0" y="706"/>
                </a:moveTo>
                <a:cubicBezTo>
                  <a:pt x="150" y="624"/>
                  <a:pt x="301" y="543"/>
                  <a:pt x="438" y="425"/>
                </a:cubicBezTo>
                <a:cubicBezTo>
                  <a:pt x="575" y="307"/>
                  <a:pt x="698" y="153"/>
                  <a:pt x="822" y="0"/>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60" name="Text Box 8"/>
          <p:cNvSpPr txBox="1">
            <a:spLocks noChangeArrowheads="1"/>
          </p:cNvSpPr>
          <p:nvPr/>
        </p:nvSpPr>
        <p:spPr bwMode="auto">
          <a:xfrm>
            <a:off x="3030538" y="1824038"/>
            <a:ext cx="14922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Purely</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Competitive</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Market</a:t>
            </a:r>
          </a:p>
        </p:txBody>
      </p:sp>
      <p:sp>
        <p:nvSpPr>
          <p:cNvPr id="23561" name="Text Box 9"/>
          <p:cNvSpPr txBox="1">
            <a:spLocks noChangeArrowheads="1"/>
          </p:cNvSpPr>
          <p:nvPr/>
        </p:nvSpPr>
        <p:spPr bwMode="auto">
          <a:xfrm>
            <a:off x="6697663" y="1820863"/>
            <a:ext cx="12636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Pure</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Monopoly</a:t>
            </a:r>
          </a:p>
        </p:txBody>
      </p:sp>
      <p:sp>
        <p:nvSpPr>
          <p:cNvPr id="23562" name="Line 10"/>
          <p:cNvSpPr>
            <a:spLocks noChangeShapeType="1"/>
          </p:cNvSpPr>
          <p:nvPr/>
        </p:nvSpPr>
        <p:spPr bwMode="auto">
          <a:xfrm>
            <a:off x="6164263" y="2646363"/>
            <a:ext cx="2058987" cy="1922462"/>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63" name="Freeform 11"/>
          <p:cNvSpPr>
            <a:spLocks/>
          </p:cNvSpPr>
          <p:nvPr/>
        </p:nvSpPr>
        <p:spPr bwMode="auto">
          <a:xfrm>
            <a:off x="6461125" y="3055938"/>
            <a:ext cx="1490663" cy="1404937"/>
          </a:xfrm>
          <a:custGeom>
            <a:avLst/>
            <a:gdLst>
              <a:gd name="T0" fmla="*/ 0 w 822"/>
              <a:gd name="T1" fmla="*/ 2147483647 h 706"/>
              <a:gd name="T2" fmla="*/ 1440421128 w 822"/>
              <a:gd name="T3" fmla="*/ 1683034926 h 706"/>
              <a:gd name="T4" fmla="*/ 2147483647 w 822"/>
              <a:gd name="T5" fmla="*/ 0 h 706"/>
              <a:gd name="T6" fmla="*/ 0 60000 65536"/>
              <a:gd name="T7" fmla="*/ 0 60000 65536"/>
              <a:gd name="T8" fmla="*/ 0 60000 65536"/>
              <a:gd name="T9" fmla="*/ 0 w 822"/>
              <a:gd name="T10" fmla="*/ 0 h 706"/>
              <a:gd name="T11" fmla="*/ 822 w 822"/>
              <a:gd name="T12" fmla="*/ 706 h 706"/>
            </a:gdLst>
            <a:ahLst/>
            <a:cxnLst>
              <a:cxn ang="T6">
                <a:pos x="T0" y="T1"/>
              </a:cxn>
              <a:cxn ang="T7">
                <a:pos x="T2" y="T3"/>
              </a:cxn>
              <a:cxn ang="T8">
                <a:pos x="T4" y="T5"/>
              </a:cxn>
            </a:cxnLst>
            <a:rect l="T9" t="T10" r="T11" b="T12"/>
            <a:pathLst>
              <a:path w="822" h="706">
                <a:moveTo>
                  <a:pt x="0" y="706"/>
                </a:moveTo>
                <a:cubicBezTo>
                  <a:pt x="150" y="624"/>
                  <a:pt x="301" y="543"/>
                  <a:pt x="438" y="425"/>
                </a:cubicBezTo>
                <a:cubicBezTo>
                  <a:pt x="575" y="307"/>
                  <a:pt x="698" y="153"/>
                  <a:pt x="822" y="0"/>
                </a:cubicBezTo>
              </a:path>
            </a:pathLst>
          </a:custGeom>
          <a:noFill/>
          <a:ln w="57150">
            <a:solidFill>
              <a:srgbClr val="9900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64" name="Line 12"/>
          <p:cNvSpPr>
            <a:spLocks noChangeShapeType="1"/>
          </p:cNvSpPr>
          <p:nvPr/>
        </p:nvSpPr>
        <p:spPr bwMode="auto">
          <a:xfrm>
            <a:off x="6140450" y="2657475"/>
            <a:ext cx="1098550" cy="2208213"/>
          </a:xfrm>
          <a:prstGeom prst="line">
            <a:avLst/>
          </a:prstGeom>
          <a:noFill/>
          <a:ln w="57150">
            <a:solidFill>
              <a:srgbClr val="5F5F5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70" name="Text Box 18"/>
          <p:cNvSpPr txBox="1">
            <a:spLocks noChangeArrowheads="1"/>
          </p:cNvSpPr>
          <p:nvPr/>
        </p:nvSpPr>
        <p:spPr bwMode="auto">
          <a:xfrm>
            <a:off x="4579938" y="4471988"/>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D</a:t>
            </a:r>
          </a:p>
        </p:txBody>
      </p:sp>
      <p:sp>
        <p:nvSpPr>
          <p:cNvPr id="23571" name="Text Box 19"/>
          <p:cNvSpPr txBox="1">
            <a:spLocks noChangeArrowheads="1"/>
          </p:cNvSpPr>
          <p:nvPr/>
        </p:nvSpPr>
        <p:spPr bwMode="auto">
          <a:xfrm>
            <a:off x="8188325" y="4479925"/>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D</a:t>
            </a:r>
          </a:p>
        </p:txBody>
      </p:sp>
      <p:sp>
        <p:nvSpPr>
          <p:cNvPr id="23572" name="Text Box 20"/>
          <p:cNvSpPr txBox="1">
            <a:spLocks noChangeArrowheads="1"/>
          </p:cNvSpPr>
          <p:nvPr/>
        </p:nvSpPr>
        <p:spPr bwMode="auto">
          <a:xfrm>
            <a:off x="3932238" y="2768600"/>
            <a:ext cx="754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S=</a:t>
            </a:r>
            <a:r>
              <a:rPr kumimoji="0" lang="en-US" altLang="en-US" sz="16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MC</a:t>
            </a:r>
          </a:p>
        </p:txBody>
      </p:sp>
      <p:sp>
        <p:nvSpPr>
          <p:cNvPr id="23573" name="Text Box 21"/>
          <p:cNvSpPr txBox="1">
            <a:spLocks noChangeArrowheads="1"/>
          </p:cNvSpPr>
          <p:nvPr/>
        </p:nvSpPr>
        <p:spPr bwMode="auto">
          <a:xfrm>
            <a:off x="7918450" y="2843213"/>
            <a:ext cx="50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MC</a:t>
            </a:r>
          </a:p>
        </p:txBody>
      </p:sp>
      <p:sp>
        <p:nvSpPr>
          <p:cNvPr id="23574" name="Text Box 22"/>
          <p:cNvSpPr txBox="1">
            <a:spLocks noChangeArrowheads="1"/>
          </p:cNvSpPr>
          <p:nvPr/>
        </p:nvSpPr>
        <p:spPr bwMode="auto">
          <a:xfrm>
            <a:off x="4181475" y="3416300"/>
            <a:ext cx="9636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P=MC=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Minimum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ATC</a:t>
            </a:r>
          </a:p>
        </p:txBody>
      </p:sp>
      <p:sp>
        <p:nvSpPr>
          <p:cNvPr id="23575" name="Text Box 23"/>
          <p:cNvSpPr txBox="1">
            <a:spLocks noChangeArrowheads="1"/>
          </p:cNvSpPr>
          <p:nvPr/>
        </p:nvSpPr>
        <p:spPr bwMode="auto">
          <a:xfrm>
            <a:off x="7359650" y="4695825"/>
            <a:ext cx="500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MR</a:t>
            </a:r>
          </a:p>
        </p:txBody>
      </p:sp>
      <p:sp>
        <p:nvSpPr>
          <p:cNvPr id="23576" name="Line 24"/>
          <p:cNvSpPr>
            <a:spLocks noChangeShapeType="1"/>
          </p:cNvSpPr>
          <p:nvPr/>
        </p:nvSpPr>
        <p:spPr bwMode="auto">
          <a:xfrm>
            <a:off x="7369175" y="3787775"/>
            <a:ext cx="0" cy="1209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77" name="Line 25"/>
          <p:cNvSpPr>
            <a:spLocks noChangeShapeType="1"/>
          </p:cNvSpPr>
          <p:nvPr/>
        </p:nvSpPr>
        <p:spPr bwMode="auto">
          <a:xfrm>
            <a:off x="6899275" y="3348038"/>
            <a:ext cx="0" cy="16462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78" name="Line 26"/>
          <p:cNvSpPr>
            <a:spLocks noChangeShapeType="1"/>
          </p:cNvSpPr>
          <p:nvPr/>
        </p:nvSpPr>
        <p:spPr bwMode="auto">
          <a:xfrm>
            <a:off x="3743325" y="3784600"/>
            <a:ext cx="0" cy="1209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79" name="Line 27"/>
          <p:cNvSpPr>
            <a:spLocks noChangeShapeType="1"/>
          </p:cNvSpPr>
          <p:nvPr/>
        </p:nvSpPr>
        <p:spPr bwMode="auto">
          <a:xfrm flipH="1">
            <a:off x="2351088" y="3776663"/>
            <a:ext cx="14049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80" name="Line 28"/>
          <p:cNvSpPr>
            <a:spLocks noChangeShapeType="1"/>
          </p:cNvSpPr>
          <p:nvPr/>
        </p:nvSpPr>
        <p:spPr bwMode="auto">
          <a:xfrm flipH="1">
            <a:off x="5903913" y="3773488"/>
            <a:ext cx="14493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81" name="Line 29"/>
          <p:cNvSpPr>
            <a:spLocks noChangeShapeType="1"/>
          </p:cNvSpPr>
          <p:nvPr/>
        </p:nvSpPr>
        <p:spPr bwMode="auto">
          <a:xfrm flipH="1">
            <a:off x="5900738" y="3325813"/>
            <a:ext cx="10144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67" name="Oval 15"/>
          <p:cNvSpPr>
            <a:spLocks noChangeArrowheads="1"/>
          </p:cNvSpPr>
          <p:nvPr/>
        </p:nvSpPr>
        <p:spPr bwMode="auto">
          <a:xfrm>
            <a:off x="3692525" y="3716338"/>
            <a:ext cx="119063" cy="119062"/>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82" name="Text Box 30"/>
          <p:cNvSpPr txBox="1">
            <a:spLocks noChangeArrowheads="1"/>
          </p:cNvSpPr>
          <p:nvPr/>
        </p:nvSpPr>
        <p:spPr bwMode="auto">
          <a:xfrm>
            <a:off x="2009775" y="3616325"/>
            <a:ext cx="366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a:t>
            </a:r>
            <a:r>
              <a:rPr kumimoji="0" lang="en-US" altLang="en-US" sz="1400" b="1" i="1" u="none" strike="noStrike" kern="1200" cap="none" spc="0" normalizeH="0" baseline="-2500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a:t>
            </a:r>
          </a:p>
        </p:txBody>
      </p:sp>
      <p:sp>
        <p:nvSpPr>
          <p:cNvPr id="23583" name="Text Box 31"/>
          <p:cNvSpPr txBox="1">
            <a:spLocks noChangeArrowheads="1"/>
          </p:cNvSpPr>
          <p:nvPr/>
        </p:nvSpPr>
        <p:spPr bwMode="auto">
          <a:xfrm>
            <a:off x="3551238" y="4954588"/>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Q</a:t>
            </a:r>
            <a:r>
              <a:rPr kumimoji="0" lang="en-US" altLang="en-US" sz="1400" b="1" i="1" u="none" strike="noStrike" kern="1200" cap="none" spc="0" normalizeH="0" baseline="-2500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a:t>
            </a:r>
          </a:p>
        </p:txBody>
      </p:sp>
      <p:sp>
        <p:nvSpPr>
          <p:cNvPr id="23584" name="Text Box 32"/>
          <p:cNvSpPr txBox="1">
            <a:spLocks noChangeArrowheads="1"/>
          </p:cNvSpPr>
          <p:nvPr/>
        </p:nvSpPr>
        <p:spPr bwMode="auto">
          <a:xfrm>
            <a:off x="5562600" y="3613150"/>
            <a:ext cx="366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a:t>
            </a:r>
            <a:r>
              <a:rPr kumimoji="0" lang="en-US" altLang="en-US" sz="1400" b="1" i="1" u="none" strike="noStrike" kern="1200" cap="none" spc="0" normalizeH="0" baseline="-2500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a:t>
            </a:r>
          </a:p>
        </p:txBody>
      </p:sp>
      <p:sp>
        <p:nvSpPr>
          <p:cNvPr id="23585" name="Text Box 33"/>
          <p:cNvSpPr txBox="1">
            <a:spLocks noChangeArrowheads="1"/>
          </p:cNvSpPr>
          <p:nvPr/>
        </p:nvSpPr>
        <p:spPr bwMode="auto">
          <a:xfrm>
            <a:off x="5559425" y="3165475"/>
            <a:ext cx="404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a:t>
            </a:r>
            <a:r>
              <a:rPr kumimoji="0" lang="en-US" altLang="en-US" sz="1400" b="1" i="1" u="none" strike="noStrike" kern="1200" cap="none" spc="0" normalizeH="0" baseline="-2500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a:t>
            </a:r>
          </a:p>
        </p:txBody>
      </p:sp>
      <p:sp>
        <p:nvSpPr>
          <p:cNvPr id="23586" name="Text Box 34"/>
          <p:cNvSpPr txBox="1">
            <a:spLocks noChangeArrowheads="1"/>
          </p:cNvSpPr>
          <p:nvPr/>
        </p:nvSpPr>
        <p:spPr bwMode="auto">
          <a:xfrm>
            <a:off x="7170738" y="4954588"/>
            <a:ext cx="3857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Q</a:t>
            </a:r>
            <a:r>
              <a:rPr kumimoji="0" lang="en-US" altLang="en-US" sz="1400" b="1" i="1" u="none" strike="noStrike" kern="1200" cap="none" spc="0" normalizeH="0" baseline="-2500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a:t>
            </a:r>
          </a:p>
        </p:txBody>
      </p:sp>
      <p:sp>
        <p:nvSpPr>
          <p:cNvPr id="23587" name="Text Box 35"/>
          <p:cNvSpPr txBox="1">
            <a:spLocks noChangeArrowheads="1"/>
          </p:cNvSpPr>
          <p:nvPr/>
        </p:nvSpPr>
        <p:spPr bwMode="auto">
          <a:xfrm>
            <a:off x="6692900" y="4954588"/>
            <a:ext cx="423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Q</a:t>
            </a:r>
            <a:r>
              <a:rPr kumimoji="0" lang="en-US" altLang="en-US" sz="1400" b="1" i="1" u="none" strike="noStrike" kern="1200" cap="none" spc="0" normalizeH="0" baseline="-2500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a:t>
            </a:r>
          </a:p>
        </p:txBody>
      </p:sp>
      <p:sp>
        <p:nvSpPr>
          <p:cNvPr id="23568" name="Oval 16"/>
          <p:cNvSpPr>
            <a:spLocks noChangeArrowheads="1"/>
          </p:cNvSpPr>
          <p:nvPr/>
        </p:nvSpPr>
        <p:spPr bwMode="auto">
          <a:xfrm>
            <a:off x="6840538" y="4129088"/>
            <a:ext cx="119062" cy="119062"/>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66" name="Oval 14"/>
          <p:cNvSpPr>
            <a:spLocks noChangeArrowheads="1"/>
          </p:cNvSpPr>
          <p:nvPr/>
        </p:nvSpPr>
        <p:spPr bwMode="auto">
          <a:xfrm>
            <a:off x="7313613" y="3716338"/>
            <a:ext cx="119062" cy="119062"/>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65" name="Oval 13"/>
          <p:cNvSpPr>
            <a:spLocks noChangeArrowheads="1"/>
          </p:cNvSpPr>
          <p:nvPr/>
        </p:nvSpPr>
        <p:spPr bwMode="auto">
          <a:xfrm>
            <a:off x="6840538" y="3270250"/>
            <a:ext cx="119062" cy="119063"/>
          </a:xfrm>
          <a:prstGeom prst="ellipse">
            <a:avLst/>
          </a:prstGeom>
          <a:solidFill>
            <a:schemeClr val="tx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88" name="Text Box 36"/>
          <p:cNvSpPr txBox="1">
            <a:spLocks noChangeArrowheads="1"/>
          </p:cNvSpPr>
          <p:nvPr/>
        </p:nvSpPr>
        <p:spPr bwMode="auto">
          <a:xfrm>
            <a:off x="2416175" y="5507038"/>
            <a:ext cx="4994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Pure competition is efficient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Monopoly is inefficient</a:t>
            </a:r>
          </a:p>
        </p:txBody>
      </p:sp>
      <p:sp>
        <p:nvSpPr>
          <p:cNvPr id="23589" name="Line 37"/>
          <p:cNvSpPr>
            <a:spLocks noChangeShapeType="1"/>
          </p:cNvSpPr>
          <p:nvPr/>
        </p:nvSpPr>
        <p:spPr bwMode="auto">
          <a:xfrm flipH="1">
            <a:off x="3863975" y="3744913"/>
            <a:ext cx="358775" cy="222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90" name="Text Box 38"/>
          <p:cNvSpPr txBox="1">
            <a:spLocks noChangeArrowheads="1"/>
          </p:cNvSpPr>
          <p:nvPr/>
        </p:nvSpPr>
        <p:spPr bwMode="auto">
          <a:xfrm>
            <a:off x="6916738" y="403701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a:t>
            </a:r>
          </a:p>
        </p:txBody>
      </p:sp>
      <p:sp>
        <p:nvSpPr>
          <p:cNvPr id="23591" name="Text Box 39"/>
          <p:cNvSpPr txBox="1">
            <a:spLocks noChangeArrowheads="1"/>
          </p:cNvSpPr>
          <p:nvPr/>
        </p:nvSpPr>
        <p:spPr bwMode="auto">
          <a:xfrm>
            <a:off x="6935788" y="3122613"/>
            <a:ext cx="29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b</a:t>
            </a:r>
          </a:p>
        </p:txBody>
      </p:sp>
      <p:sp>
        <p:nvSpPr>
          <p:cNvPr id="23592" name="Text Box 40"/>
          <p:cNvSpPr txBox="1">
            <a:spLocks noChangeArrowheads="1"/>
          </p:cNvSpPr>
          <p:nvPr/>
        </p:nvSpPr>
        <p:spPr bwMode="auto">
          <a:xfrm>
            <a:off x="7421563" y="35972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c</a:t>
            </a:r>
          </a:p>
        </p:txBody>
      </p:sp>
      <p:sp>
        <p:nvSpPr>
          <p:cNvPr id="42025" name="Rectangle 41"/>
          <p:cNvSpPr>
            <a:spLocks noChangeArrowheads="1"/>
          </p:cNvSpPr>
          <p:nvPr/>
        </p:nvSpPr>
        <p:spPr bwMode="auto">
          <a:xfrm>
            <a:off x="67818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a:t>
            </a:r>
            <a:fld id="{97561FC2-390D-42FF-9966-F0E5C38500A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62930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up)">
                                      <p:cBhvr>
                                        <p:cTn id="7" dur="500"/>
                                        <p:tgtEl>
                                          <p:spTgt spid="23554"/>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3556"/>
                                        </p:tgtEl>
                                        <p:attrNameLst>
                                          <p:attrName>style.visibility</p:attrName>
                                        </p:attrNameLst>
                                      </p:cBhvr>
                                      <p:to>
                                        <p:strVal val="visible"/>
                                      </p:to>
                                    </p:set>
                                    <p:anim calcmode="lin" valueType="num">
                                      <p:cBhvr>
                                        <p:cTn id="11" dur="1000" fill="hold"/>
                                        <p:tgtEl>
                                          <p:spTgt spid="23556"/>
                                        </p:tgtEl>
                                        <p:attrNameLst>
                                          <p:attrName>ppt_w</p:attrName>
                                        </p:attrNameLst>
                                      </p:cBhvr>
                                      <p:tavLst>
                                        <p:tav tm="0">
                                          <p:val>
                                            <p:fltVal val="0"/>
                                          </p:val>
                                        </p:tav>
                                        <p:tav tm="100000">
                                          <p:val>
                                            <p:strVal val="#ppt_w"/>
                                          </p:val>
                                        </p:tav>
                                      </p:tavLst>
                                    </p:anim>
                                    <p:anim calcmode="lin" valueType="num">
                                      <p:cBhvr>
                                        <p:cTn id="12" dur="1000" fill="hold"/>
                                        <p:tgtEl>
                                          <p:spTgt spid="2355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3557"/>
                                        </p:tgtEl>
                                        <p:attrNameLst>
                                          <p:attrName>style.visibility</p:attrName>
                                        </p:attrNameLst>
                                      </p:cBhvr>
                                      <p:to>
                                        <p:strVal val="visible"/>
                                      </p:to>
                                    </p:set>
                                    <p:anim calcmode="lin" valueType="num">
                                      <p:cBhvr>
                                        <p:cTn id="15" dur="1000" fill="hold"/>
                                        <p:tgtEl>
                                          <p:spTgt spid="23557"/>
                                        </p:tgtEl>
                                        <p:attrNameLst>
                                          <p:attrName>ppt_w</p:attrName>
                                        </p:attrNameLst>
                                      </p:cBhvr>
                                      <p:tavLst>
                                        <p:tav tm="0">
                                          <p:val>
                                            <p:fltVal val="0"/>
                                          </p:val>
                                        </p:tav>
                                        <p:tav tm="100000">
                                          <p:val>
                                            <p:strVal val="#ppt_w"/>
                                          </p:val>
                                        </p:tav>
                                      </p:tavLst>
                                    </p:anim>
                                    <p:anim calcmode="lin" valueType="num">
                                      <p:cBhvr>
                                        <p:cTn id="16" dur="1000" fill="hold"/>
                                        <p:tgtEl>
                                          <p:spTgt spid="23557"/>
                                        </p:tgtEl>
                                        <p:attrNameLst>
                                          <p:attrName>ppt_h</p:attrName>
                                        </p:attrNameLst>
                                      </p:cBhvr>
                                      <p:tavLst>
                                        <p:tav tm="0">
                                          <p:val>
                                            <p:fltVal val="0"/>
                                          </p:val>
                                        </p:tav>
                                        <p:tav tm="100000">
                                          <p:val>
                                            <p:strVal val="#ppt_h"/>
                                          </p:val>
                                        </p:tav>
                                      </p:tavLst>
                                    </p:anim>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23560"/>
                                        </p:tgtEl>
                                        <p:attrNameLst>
                                          <p:attrName>style.visibility</p:attrName>
                                        </p:attrNameLst>
                                      </p:cBhvr>
                                      <p:to>
                                        <p:strVal val="visible"/>
                                      </p:to>
                                    </p:set>
                                    <p:animEffect transition="in" filter="wipe(up)">
                                      <p:cBhvr>
                                        <p:cTn id="20" dur="1000"/>
                                        <p:tgtEl>
                                          <p:spTgt spid="2356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561"/>
                                        </p:tgtEl>
                                        <p:attrNameLst>
                                          <p:attrName>style.visibility</p:attrName>
                                        </p:attrNameLst>
                                      </p:cBhvr>
                                      <p:to>
                                        <p:strVal val="visible"/>
                                      </p:to>
                                    </p:set>
                                    <p:animEffect transition="in" filter="wipe(up)">
                                      <p:cBhvr>
                                        <p:cTn id="23" dur="1000"/>
                                        <p:tgtEl>
                                          <p:spTgt spid="23561"/>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3558"/>
                                        </p:tgtEl>
                                        <p:attrNameLst>
                                          <p:attrName>style.visibility</p:attrName>
                                        </p:attrNameLst>
                                      </p:cBhvr>
                                      <p:to>
                                        <p:strVal val="visible"/>
                                      </p:to>
                                    </p:set>
                                    <p:animEffect transition="in" filter="wipe(left)">
                                      <p:cBhvr>
                                        <p:cTn id="27" dur="2000"/>
                                        <p:tgtEl>
                                          <p:spTgt spid="23558"/>
                                        </p:tgtEl>
                                      </p:cBhvr>
                                    </p:animEffect>
                                  </p:childTnLst>
                                </p:cTn>
                              </p:par>
                              <p:par>
                                <p:cTn id="28" presetID="22" presetClass="entr" presetSubtype="8" fill="hold" nodeType="withEffect">
                                  <p:stCondLst>
                                    <p:cond delay="0"/>
                                  </p:stCondLst>
                                  <p:childTnLst>
                                    <p:set>
                                      <p:cBhvr>
                                        <p:cTn id="29" dur="1" fill="hold">
                                          <p:stCondLst>
                                            <p:cond delay="0"/>
                                          </p:stCondLst>
                                        </p:cTn>
                                        <p:tgtEl>
                                          <p:spTgt spid="23562"/>
                                        </p:tgtEl>
                                        <p:attrNameLst>
                                          <p:attrName>style.visibility</p:attrName>
                                        </p:attrNameLst>
                                      </p:cBhvr>
                                      <p:to>
                                        <p:strVal val="visible"/>
                                      </p:to>
                                    </p:set>
                                    <p:animEffect transition="in" filter="wipe(left)">
                                      <p:cBhvr>
                                        <p:cTn id="30" dur="2000"/>
                                        <p:tgtEl>
                                          <p:spTgt spid="23562"/>
                                        </p:tgtEl>
                                      </p:cBhvr>
                                    </p:animEffec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0"/>
                                          </p:stCondLst>
                                        </p:cTn>
                                        <p:tgtEl>
                                          <p:spTgt spid="2357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57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3559"/>
                                        </p:tgtEl>
                                        <p:attrNameLst>
                                          <p:attrName>style.visibility</p:attrName>
                                        </p:attrNameLst>
                                      </p:cBhvr>
                                      <p:to>
                                        <p:strVal val="visible"/>
                                      </p:to>
                                    </p:set>
                                    <p:animEffect transition="in" filter="wipe(left)">
                                      <p:cBhvr>
                                        <p:cTn id="40" dur="2000"/>
                                        <p:tgtEl>
                                          <p:spTgt spid="2355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3563"/>
                                        </p:tgtEl>
                                        <p:attrNameLst>
                                          <p:attrName>style.visibility</p:attrName>
                                        </p:attrNameLst>
                                      </p:cBhvr>
                                      <p:to>
                                        <p:strVal val="visible"/>
                                      </p:to>
                                    </p:set>
                                    <p:animEffect transition="in" filter="wipe(left)">
                                      <p:cBhvr>
                                        <p:cTn id="43" dur="2000"/>
                                        <p:tgtEl>
                                          <p:spTgt spid="23563"/>
                                        </p:tgtEl>
                                      </p:cBhvr>
                                    </p:animEffect>
                                  </p:childTnLst>
                                </p:cTn>
                              </p:par>
                            </p:childTnLst>
                          </p:cTn>
                        </p:par>
                        <p:par>
                          <p:cTn id="44" fill="hold" nodeType="afterGroup">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35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573"/>
                                        </p:tgtEl>
                                        <p:attrNameLst>
                                          <p:attrName>style.visibility</p:attrName>
                                        </p:attrNameLst>
                                      </p:cBhvr>
                                      <p:to>
                                        <p:strVal val="visible"/>
                                      </p:to>
                                    </p:set>
                                  </p:childTnLst>
                                </p:cTn>
                              </p:par>
                            </p:childTnLst>
                          </p:cTn>
                        </p:par>
                        <p:par>
                          <p:cTn id="49" fill="hold" nodeType="afterGroup">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23567"/>
                                        </p:tgtEl>
                                        <p:attrNameLst>
                                          <p:attrName>style.visibility</p:attrName>
                                        </p:attrNameLst>
                                      </p:cBhvr>
                                      <p:to>
                                        <p:strVal val="visible"/>
                                      </p:to>
                                    </p:set>
                                  </p:childTnLst>
                                </p:cTn>
                              </p:par>
                            </p:childTnLst>
                          </p:cTn>
                        </p:par>
                        <p:par>
                          <p:cTn id="52" fill="hold" nodeType="afterGroup">
                            <p:stCondLst>
                              <p:cond delay="2000"/>
                            </p:stCondLst>
                            <p:childTnLst>
                              <p:par>
                                <p:cTn id="53" presetID="1" presetClass="entr" presetSubtype="0" fill="hold" grpId="0" nodeType="afterEffect">
                                  <p:stCondLst>
                                    <p:cond delay="0"/>
                                  </p:stCondLst>
                                  <p:childTnLst>
                                    <p:set>
                                      <p:cBhvr>
                                        <p:cTn id="54" dur="1" fill="hold">
                                          <p:stCondLst>
                                            <p:cond delay="0"/>
                                          </p:stCondLst>
                                        </p:cTn>
                                        <p:tgtEl>
                                          <p:spTgt spid="235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592"/>
                                        </p:tgtEl>
                                        <p:attrNameLst>
                                          <p:attrName>style.visibility</p:attrName>
                                        </p:attrNameLst>
                                      </p:cBhvr>
                                      <p:to>
                                        <p:strVal val="visible"/>
                                      </p:to>
                                    </p:set>
                                  </p:childTnLst>
                                </p:cTn>
                              </p:par>
                            </p:childTnLst>
                          </p:cTn>
                        </p:par>
                        <p:par>
                          <p:cTn id="57" fill="hold" nodeType="afterGroup">
                            <p:stCondLst>
                              <p:cond delay="2000"/>
                            </p:stCondLst>
                            <p:childTnLst>
                              <p:par>
                                <p:cTn id="58" presetID="22" presetClass="entr" presetSubtype="2" fill="hold" nodeType="afterEffect">
                                  <p:stCondLst>
                                    <p:cond delay="0"/>
                                  </p:stCondLst>
                                  <p:childTnLst>
                                    <p:set>
                                      <p:cBhvr>
                                        <p:cTn id="59" dur="1" fill="hold">
                                          <p:stCondLst>
                                            <p:cond delay="0"/>
                                          </p:stCondLst>
                                        </p:cTn>
                                        <p:tgtEl>
                                          <p:spTgt spid="23579"/>
                                        </p:tgtEl>
                                        <p:attrNameLst>
                                          <p:attrName>style.visibility</p:attrName>
                                        </p:attrNameLst>
                                      </p:cBhvr>
                                      <p:to>
                                        <p:strVal val="visible"/>
                                      </p:to>
                                    </p:set>
                                    <p:animEffect transition="in" filter="wipe(right)">
                                      <p:cBhvr>
                                        <p:cTn id="60" dur="2000"/>
                                        <p:tgtEl>
                                          <p:spTgt spid="23579"/>
                                        </p:tgtEl>
                                      </p:cBhvr>
                                    </p:animEffect>
                                  </p:childTnLst>
                                </p:cTn>
                              </p:par>
                              <p:par>
                                <p:cTn id="61" presetID="22" presetClass="entr" presetSubtype="2" fill="hold" nodeType="withEffect">
                                  <p:stCondLst>
                                    <p:cond delay="0"/>
                                  </p:stCondLst>
                                  <p:childTnLst>
                                    <p:set>
                                      <p:cBhvr>
                                        <p:cTn id="62" dur="1" fill="hold">
                                          <p:stCondLst>
                                            <p:cond delay="0"/>
                                          </p:stCondLst>
                                        </p:cTn>
                                        <p:tgtEl>
                                          <p:spTgt spid="23580"/>
                                        </p:tgtEl>
                                        <p:attrNameLst>
                                          <p:attrName>style.visibility</p:attrName>
                                        </p:attrNameLst>
                                      </p:cBhvr>
                                      <p:to>
                                        <p:strVal val="visible"/>
                                      </p:to>
                                    </p:set>
                                    <p:animEffect transition="in" filter="wipe(right)">
                                      <p:cBhvr>
                                        <p:cTn id="63" dur="2000"/>
                                        <p:tgtEl>
                                          <p:spTgt spid="23580"/>
                                        </p:tgtEl>
                                      </p:cBhvr>
                                    </p:animEffect>
                                  </p:childTnLst>
                                </p:cTn>
                              </p:par>
                              <p:par>
                                <p:cTn id="64" presetID="22" presetClass="entr" presetSubtype="1" fill="hold" nodeType="withEffect">
                                  <p:stCondLst>
                                    <p:cond delay="0"/>
                                  </p:stCondLst>
                                  <p:childTnLst>
                                    <p:set>
                                      <p:cBhvr>
                                        <p:cTn id="65" dur="1" fill="hold">
                                          <p:stCondLst>
                                            <p:cond delay="0"/>
                                          </p:stCondLst>
                                        </p:cTn>
                                        <p:tgtEl>
                                          <p:spTgt spid="23578"/>
                                        </p:tgtEl>
                                        <p:attrNameLst>
                                          <p:attrName>style.visibility</p:attrName>
                                        </p:attrNameLst>
                                      </p:cBhvr>
                                      <p:to>
                                        <p:strVal val="visible"/>
                                      </p:to>
                                    </p:set>
                                    <p:animEffect transition="in" filter="wipe(up)">
                                      <p:cBhvr>
                                        <p:cTn id="66" dur="2000"/>
                                        <p:tgtEl>
                                          <p:spTgt spid="23578"/>
                                        </p:tgtEl>
                                      </p:cBhvr>
                                    </p:animEffect>
                                  </p:childTnLst>
                                </p:cTn>
                              </p:par>
                              <p:par>
                                <p:cTn id="67" presetID="22" presetClass="entr" presetSubtype="1" fill="hold" nodeType="withEffect">
                                  <p:stCondLst>
                                    <p:cond delay="0"/>
                                  </p:stCondLst>
                                  <p:childTnLst>
                                    <p:set>
                                      <p:cBhvr>
                                        <p:cTn id="68" dur="1" fill="hold">
                                          <p:stCondLst>
                                            <p:cond delay="0"/>
                                          </p:stCondLst>
                                        </p:cTn>
                                        <p:tgtEl>
                                          <p:spTgt spid="23576"/>
                                        </p:tgtEl>
                                        <p:attrNameLst>
                                          <p:attrName>style.visibility</p:attrName>
                                        </p:attrNameLst>
                                      </p:cBhvr>
                                      <p:to>
                                        <p:strVal val="visible"/>
                                      </p:to>
                                    </p:set>
                                    <p:animEffect transition="in" filter="wipe(up)">
                                      <p:cBhvr>
                                        <p:cTn id="69" dur="2000"/>
                                        <p:tgtEl>
                                          <p:spTgt spid="23576"/>
                                        </p:tgtEl>
                                      </p:cBhvr>
                                    </p:animEffect>
                                  </p:childTnLst>
                                </p:cTn>
                              </p:par>
                            </p:childTnLst>
                          </p:cTn>
                        </p:par>
                        <p:par>
                          <p:cTn id="70" fill="hold" nodeType="afterGroup">
                            <p:stCondLst>
                              <p:cond delay="4000"/>
                            </p:stCondLst>
                            <p:childTnLst>
                              <p:par>
                                <p:cTn id="71" presetID="1" presetClass="entr" presetSubtype="0" fill="hold" grpId="0" nodeType="afterEffect">
                                  <p:stCondLst>
                                    <p:cond delay="0"/>
                                  </p:stCondLst>
                                  <p:childTnLst>
                                    <p:set>
                                      <p:cBhvr>
                                        <p:cTn id="72" dur="1" fill="hold">
                                          <p:stCondLst>
                                            <p:cond delay="0"/>
                                          </p:stCondLst>
                                        </p:cTn>
                                        <p:tgtEl>
                                          <p:spTgt spid="235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35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358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3584"/>
                                        </p:tgtEl>
                                        <p:attrNameLst>
                                          <p:attrName>style.visibility</p:attrName>
                                        </p:attrNameLst>
                                      </p:cBhvr>
                                      <p:to>
                                        <p:strVal val="visible"/>
                                      </p:to>
                                    </p:set>
                                  </p:childTnLst>
                                </p:cTn>
                              </p:par>
                            </p:childTnLst>
                          </p:cTn>
                        </p:par>
                        <p:par>
                          <p:cTn id="79" fill="hold" nodeType="afterGroup">
                            <p:stCondLst>
                              <p:cond delay="4000"/>
                            </p:stCondLst>
                            <p:childTnLst>
                              <p:par>
                                <p:cTn id="80" presetID="23" presetClass="entr" presetSubtype="16" fill="hold" grpId="0" nodeType="afterEffect">
                                  <p:stCondLst>
                                    <p:cond delay="0"/>
                                  </p:stCondLst>
                                  <p:childTnLst>
                                    <p:set>
                                      <p:cBhvr>
                                        <p:cTn id="81" dur="1" fill="hold">
                                          <p:stCondLst>
                                            <p:cond delay="0"/>
                                          </p:stCondLst>
                                        </p:cTn>
                                        <p:tgtEl>
                                          <p:spTgt spid="23574"/>
                                        </p:tgtEl>
                                        <p:attrNameLst>
                                          <p:attrName>style.visibility</p:attrName>
                                        </p:attrNameLst>
                                      </p:cBhvr>
                                      <p:to>
                                        <p:strVal val="visible"/>
                                      </p:to>
                                    </p:set>
                                    <p:anim calcmode="lin" valueType="num">
                                      <p:cBhvr>
                                        <p:cTn id="82" dur="1000" fill="hold"/>
                                        <p:tgtEl>
                                          <p:spTgt spid="23574"/>
                                        </p:tgtEl>
                                        <p:attrNameLst>
                                          <p:attrName>ppt_w</p:attrName>
                                        </p:attrNameLst>
                                      </p:cBhvr>
                                      <p:tavLst>
                                        <p:tav tm="0">
                                          <p:val>
                                            <p:fltVal val="0"/>
                                          </p:val>
                                        </p:tav>
                                        <p:tav tm="100000">
                                          <p:val>
                                            <p:strVal val="#ppt_w"/>
                                          </p:val>
                                        </p:tav>
                                      </p:tavLst>
                                    </p:anim>
                                    <p:anim calcmode="lin" valueType="num">
                                      <p:cBhvr>
                                        <p:cTn id="83" dur="1000" fill="hold"/>
                                        <p:tgtEl>
                                          <p:spTgt spid="23574"/>
                                        </p:tgtEl>
                                        <p:attrNameLst>
                                          <p:attrName>ppt_h</p:attrName>
                                        </p:attrNameLst>
                                      </p:cBhvr>
                                      <p:tavLst>
                                        <p:tav tm="0">
                                          <p:val>
                                            <p:fltVal val="0"/>
                                          </p:val>
                                        </p:tav>
                                        <p:tav tm="100000">
                                          <p:val>
                                            <p:strVal val="#ppt_h"/>
                                          </p:val>
                                        </p:tav>
                                      </p:tavLst>
                                    </p:anim>
                                  </p:childTnLst>
                                </p:cTn>
                              </p:par>
                            </p:childTnLst>
                          </p:cTn>
                        </p:par>
                        <p:par>
                          <p:cTn id="84" fill="hold" nodeType="afterGroup">
                            <p:stCondLst>
                              <p:cond delay="5000"/>
                            </p:stCondLst>
                            <p:childTnLst>
                              <p:par>
                                <p:cTn id="85" presetID="22" presetClass="entr" presetSubtype="2" fill="hold" nodeType="afterEffect">
                                  <p:stCondLst>
                                    <p:cond delay="0"/>
                                  </p:stCondLst>
                                  <p:childTnLst>
                                    <p:set>
                                      <p:cBhvr>
                                        <p:cTn id="86" dur="1" fill="hold">
                                          <p:stCondLst>
                                            <p:cond delay="0"/>
                                          </p:stCondLst>
                                        </p:cTn>
                                        <p:tgtEl>
                                          <p:spTgt spid="23589"/>
                                        </p:tgtEl>
                                        <p:attrNameLst>
                                          <p:attrName>style.visibility</p:attrName>
                                        </p:attrNameLst>
                                      </p:cBhvr>
                                      <p:to>
                                        <p:strVal val="visible"/>
                                      </p:to>
                                    </p:set>
                                    <p:animEffect transition="in" filter="wipe(right)">
                                      <p:cBhvr>
                                        <p:cTn id="87" dur="1000"/>
                                        <p:tgtEl>
                                          <p:spTgt spid="23589"/>
                                        </p:tgtEl>
                                      </p:cBhvr>
                                    </p:animEffect>
                                  </p:childTnLst>
                                </p:cTn>
                              </p:par>
                            </p:childTnLst>
                          </p:cTn>
                        </p:par>
                        <p:par>
                          <p:cTn id="88" fill="hold" nodeType="afterGroup">
                            <p:stCondLst>
                              <p:cond delay="6000"/>
                            </p:stCondLst>
                            <p:childTnLst>
                              <p:par>
                                <p:cTn id="89" presetID="22" presetClass="entr" presetSubtype="8" fill="hold" nodeType="afterEffect">
                                  <p:stCondLst>
                                    <p:cond delay="0"/>
                                  </p:stCondLst>
                                  <p:childTnLst>
                                    <p:set>
                                      <p:cBhvr>
                                        <p:cTn id="90" dur="1" fill="hold">
                                          <p:stCondLst>
                                            <p:cond delay="0"/>
                                          </p:stCondLst>
                                        </p:cTn>
                                        <p:tgtEl>
                                          <p:spTgt spid="23588">
                                            <p:txEl>
                                              <p:pRg st="0" end="0"/>
                                            </p:txEl>
                                          </p:spTgt>
                                        </p:tgtEl>
                                        <p:attrNameLst>
                                          <p:attrName>style.visibility</p:attrName>
                                        </p:attrNameLst>
                                      </p:cBhvr>
                                      <p:to>
                                        <p:strVal val="visible"/>
                                      </p:to>
                                    </p:set>
                                    <p:animEffect transition="in" filter="wipe(left)">
                                      <p:cBhvr>
                                        <p:cTn id="91" dur="1000"/>
                                        <p:tgtEl>
                                          <p:spTgt spid="23588">
                                            <p:txEl>
                                              <p:pRg st="0" end="0"/>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nodeType="clickEffect">
                                  <p:stCondLst>
                                    <p:cond delay="0"/>
                                  </p:stCondLst>
                                  <p:childTnLst>
                                    <p:set>
                                      <p:cBhvr>
                                        <p:cTn id="95" dur="1" fill="hold">
                                          <p:stCondLst>
                                            <p:cond delay="0"/>
                                          </p:stCondLst>
                                        </p:cTn>
                                        <p:tgtEl>
                                          <p:spTgt spid="23564"/>
                                        </p:tgtEl>
                                        <p:attrNameLst>
                                          <p:attrName>style.visibility</p:attrName>
                                        </p:attrNameLst>
                                      </p:cBhvr>
                                      <p:to>
                                        <p:strVal val="visible"/>
                                      </p:to>
                                    </p:set>
                                    <p:animEffect transition="in" filter="wipe(up)">
                                      <p:cBhvr>
                                        <p:cTn id="96" dur="2000"/>
                                        <p:tgtEl>
                                          <p:spTgt spid="23564"/>
                                        </p:tgtEl>
                                      </p:cBhvr>
                                    </p:animEffect>
                                  </p:childTnLst>
                                </p:cTn>
                              </p:par>
                            </p:childTnLst>
                          </p:cTn>
                        </p:par>
                        <p:par>
                          <p:cTn id="97" fill="hold" nodeType="afterGroup">
                            <p:stCondLst>
                              <p:cond delay="2000"/>
                            </p:stCondLst>
                            <p:childTnLst>
                              <p:par>
                                <p:cTn id="98" presetID="1" presetClass="entr" presetSubtype="0" fill="hold" grpId="0" nodeType="afterEffect">
                                  <p:stCondLst>
                                    <p:cond delay="0"/>
                                  </p:stCondLst>
                                  <p:childTnLst>
                                    <p:set>
                                      <p:cBhvr>
                                        <p:cTn id="99" dur="1" fill="hold">
                                          <p:stCondLst>
                                            <p:cond delay="0"/>
                                          </p:stCondLst>
                                        </p:cTn>
                                        <p:tgtEl>
                                          <p:spTgt spid="23575"/>
                                        </p:tgtEl>
                                        <p:attrNameLst>
                                          <p:attrName>style.visibility</p:attrName>
                                        </p:attrNameLst>
                                      </p:cBhvr>
                                      <p:to>
                                        <p:strVal val="visible"/>
                                      </p:to>
                                    </p:set>
                                  </p:childTnLst>
                                </p:cTn>
                              </p:par>
                            </p:childTnLst>
                          </p:cTn>
                        </p:par>
                        <p:par>
                          <p:cTn id="100" fill="hold" nodeType="afterGroup">
                            <p:stCondLst>
                              <p:cond delay="2000"/>
                            </p:stCondLst>
                            <p:childTnLst>
                              <p:par>
                                <p:cTn id="101" presetID="23" presetClass="entr" presetSubtype="16" fill="hold" grpId="0" nodeType="afterEffect">
                                  <p:stCondLst>
                                    <p:cond delay="0"/>
                                  </p:stCondLst>
                                  <p:childTnLst>
                                    <p:set>
                                      <p:cBhvr>
                                        <p:cTn id="102" dur="1" fill="hold">
                                          <p:stCondLst>
                                            <p:cond delay="0"/>
                                          </p:stCondLst>
                                        </p:cTn>
                                        <p:tgtEl>
                                          <p:spTgt spid="23568"/>
                                        </p:tgtEl>
                                        <p:attrNameLst>
                                          <p:attrName>style.visibility</p:attrName>
                                        </p:attrNameLst>
                                      </p:cBhvr>
                                      <p:to>
                                        <p:strVal val="visible"/>
                                      </p:to>
                                    </p:set>
                                    <p:anim calcmode="lin" valueType="num">
                                      <p:cBhvr>
                                        <p:cTn id="103" dur="1000" fill="hold"/>
                                        <p:tgtEl>
                                          <p:spTgt spid="23568"/>
                                        </p:tgtEl>
                                        <p:attrNameLst>
                                          <p:attrName>ppt_w</p:attrName>
                                        </p:attrNameLst>
                                      </p:cBhvr>
                                      <p:tavLst>
                                        <p:tav tm="0">
                                          <p:val>
                                            <p:fltVal val="0"/>
                                          </p:val>
                                        </p:tav>
                                        <p:tav tm="100000">
                                          <p:val>
                                            <p:strVal val="#ppt_w"/>
                                          </p:val>
                                        </p:tav>
                                      </p:tavLst>
                                    </p:anim>
                                    <p:anim calcmode="lin" valueType="num">
                                      <p:cBhvr>
                                        <p:cTn id="104" dur="1000" fill="hold"/>
                                        <p:tgtEl>
                                          <p:spTgt spid="23568"/>
                                        </p:tgtEl>
                                        <p:attrNameLst>
                                          <p:attrName>ppt_h</p:attrName>
                                        </p:attrNameLst>
                                      </p:cBhvr>
                                      <p:tavLst>
                                        <p:tav tm="0">
                                          <p:val>
                                            <p:fltVal val="0"/>
                                          </p:val>
                                        </p:tav>
                                        <p:tav tm="100000">
                                          <p:val>
                                            <p:strVal val="#ppt_h"/>
                                          </p:val>
                                        </p:tav>
                                      </p:tavLst>
                                    </p:anim>
                                  </p:childTnLst>
                                </p:cTn>
                              </p:par>
                            </p:childTnLst>
                          </p:cTn>
                        </p:par>
                        <p:par>
                          <p:cTn id="105" fill="hold" nodeType="afterGroup">
                            <p:stCondLst>
                              <p:cond delay="3000"/>
                            </p:stCondLst>
                            <p:childTnLst>
                              <p:par>
                                <p:cTn id="106" presetID="1" presetClass="entr" presetSubtype="0" fill="hold" grpId="0" nodeType="afterEffect">
                                  <p:stCondLst>
                                    <p:cond delay="0"/>
                                  </p:stCondLst>
                                  <p:childTnLst>
                                    <p:set>
                                      <p:cBhvr>
                                        <p:cTn id="107" dur="1" fill="hold">
                                          <p:stCondLst>
                                            <p:cond delay="0"/>
                                          </p:stCondLst>
                                        </p:cTn>
                                        <p:tgtEl>
                                          <p:spTgt spid="23590"/>
                                        </p:tgtEl>
                                        <p:attrNameLst>
                                          <p:attrName>style.visibility</p:attrName>
                                        </p:attrNameLst>
                                      </p:cBhvr>
                                      <p:to>
                                        <p:strVal val="visible"/>
                                      </p:to>
                                    </p:set>
                                  </p:childTnLst>
                                </p:cTn>
                              </p:par>
                            </p:childTnLst>
                          </p:cTn>
                        </p:par>
                        <p:par>
                          <p:cTn id="108" fill="hold" nodeType="afterGroup">
                            <p:stCondLst>
                              <p:cond delay="3000"/>
                            </p:stCondLst>
                            <p:childTnLst>
                              <p:par>
                                <p:cTn id="109" presetID="16" presetClass="entr" presetSubtype="42" fill="hold" nodeType="afterEffect">
                                  <p:stCondLst>
                                    <p:cond delay="0"/>
                                  </p:stCondLst>
                                  <p:childTnLst>
                                    <p:set>
                                      <p:cBhvr>
                                        <p:cTn id="110" dur="1" fill="hold">
                                          <p:stCondLst>
                                            <p:cond delay="0"/>
                                          </p:stCondLst>
                                        </p:cTn>
                                        <p:tgtEl>
                                          <p:spTgt spid="23577"/>
                                        </p:tgtEl>
                                        <p:attrNameLst>
                                          <p:attrName>style.visibility</p:attrName>
                                        </p:attrNameLst>
                                      </p:cBhvr>
                                      <p:to>
                                        <p:strVal val="visible"/>
                                      </p:to>
                                    </p:set>
                                    <p:animEffect transition="in" filter="barn(outHorizontal)">
                                      <p:cBhvr>
                                        <p:cTn id="111" dur="2000"/>
                                        <p:tgtEl>
                                          <p:spTgt spid="23577"/>
                                        </p:tgtEl>
                                      </p:cBhvr>
                                    </p:animEffect>
                                  </p:childTnLst>
                                </p:cTn>
                              </p:par>
                            </p:childTnLst>
                          </p:cTn>
                        </p:par>
                        <p:par>
                          <p:cTn id="112" fill="hold" nodeType="afterGroup">
                            <p:stCondLst>
                              <p:cond delay="5000"/>
                            </p:stCondLst>
                            <p:childTnLst>
                              <p:par>
                                <p:cTn id="113" presetID="23" presetClass="entr" presetSubtype="16" fill="hold" grpId="0" nodeType="afterEffect">
                                  <p:stCondLst>
                                    <p:cond delay="0"/>
                                  </p:stCondLst>
                                  <p:childTnLst>
                                    <p:set>
                                      <p:cBhvr>
                                        <p:cTn id="114" dur="1" fill="hold">
                                          <p:stCondLst>
                                            <p:cond delay="0"/>
                                          </p:stCondLst>
                                        </p:cTn>
                                        <p:tgtEl>
                                          <p:spTgt spid="23565"/>
                                        </p:tgtEl>
                                        <p:attrNameLst>
                                          <p:attrName>style.visibility</p:attrName>
                                        </p:attrNameLst>
                                      </p:cBhvr>
                                      <p:to>
                                        <p:strVal val="visible"/>
                                      </p:to>
                                    </p:set>
                                    <p:anim calcmode="lin" valueType="num">
                                      <p:cBhvr>
                                        <p:cTn id="115" dur="500" fill="hold"/>
                                        <p:tgtEl>
                                          <p:spTgt spid="23565"/>
                                        </p:tgtEl>
                                        <p:attrNameLst>
                                          <p:attrName>ppt_w</p:attrName>
                                        </p:attrNameLst>
                                      </p:cBhvr>
                                      <p:tavLst>
                                        <p:tav tm="0">
                                          <p:val>
                                            <p:fltVal val="0"/>
                                          </p:val>
                                        </p:tav>
                                        <p:tav tm="100000">
                                          <p:val>
                                            <p:strVal val="#ppt_w"/>
                                          </p:val>
                                        </p:tav>
                                      </p:tavLst>
                                    </p:anim>
                                    <p:anim calcmode="lin" valueType="num">
                                      <p:cBhvr>
                                        <p:cTn id="116" dur="500" fill="hold"/>
                                        <p:tgtEl>
                                          <p:spTgt spid="23565"/>
                                        </p:tgtEl>
                                        <p:attrNameLst>
                                          <p:attrName>ppt_h</p:attrName>
                                        </p:attrNameLst>
                                      </p:cBhvr>
                                      <p:tavLst>
                                        <p:tav tm="0">
                                          <p:val>
                                            <p:fltVal val="0"/>
                                          </p:val>
                                        </p:tav>
                                        <p:tav tm="100000">
                                          <p:val>
                                            <p:strVal val="#ppt_h"/>
                                          </p:val>
                                        </p:tav>
                                      </p:tavLst>
                                    </p:anim>
                                  </p:childTnLst>
                                </p:cTn>
                              </p:par>
                            </p:childTnLst>
                          </p:cTn>
                        </p:par>
                        <p:par>
                          <p:cTn id="117" fill="hold" nodeType="afterGroup">
                            <p:stCondLst>
                              <p:cond delay="5500"/>
                            </p:stCondLst>
                            <p:childTnLst>
                              <p:par>
                                <p:cTn id="118" presetID="1" presetClass="entr" presetSubtype="0" fill="hold" grpId="0" nodeType="afterEffect">
                                  <p:stCondLst>
                                    <p:cond delay="0"/>
                                  </p:stCondLst>
                                  <p:childTnLst>
                                    <p:set>
                                      <p:cBhvr>
                                        <p:cTn id="119" dur="1" fill="hold">
                                          <p:stCondLst>
                                            <p:cond delay="0"/>
                                          </p:stCondLst>
                                        </p:cTn>
                                        <p:tgtEl>
                                          <p:spTgt spid="23591"/>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23587"/>
                                        </p:tgtEl>
                                        <p:attrNameLst>
                                          <p:attrName>style.visibility</p:attrName>
                                        </p:attrNameLst>
                                      </p:cBhvr>
                                      <p:to>
                                        <p:strVal val="visible"/>
                                      </p:to>
                                    </p:set>
                                  </p:childTnLst>
                                </p:cTn>
                              </p:par>
                            </p:childTnLst>
                          </p:cTn>
                        </p:par>
                        <p:par>
                          <p:cTn id="122" fill="hold" nodeType="afterGroup">
                            <p:stCondLst>
                              <p:cond delay="5500"/>
                            </p:stCondLst>
                            <p:childTnLst>
                              <p:par>
                                <p:cTn id="123" presetID="22" presetClass="entr" presetSubtype="2" fill="hold" nodeType="afterEffect">
                                  <p:stCondLst>
                                    <p:cond delay="0"/>
                                  </p:stCondLst>
                                  <p:childTnLst>
                                    <p:set>
                                      <p:cBhvr>
                                        <p:cTn id="124" dur="1" fill="hold">
                                          <p:stCondLst>
                                            <p:cond delay="0"/>
                                          </p:stCondLst>
                                        </p:cTn>
                                        <p:tgtEl>
                                          <p:spTgt spid="23581"/>
                                        </p:tgtEl>
                                        <p:attrNameLst>
                                          <p:attrName>style.visibility</p:attrName>
                                        </p:attrNameLst>
                                      </p:cBhvr>
                                      <p:to>
                                        <p:strVal val="visible"/>
                                      </p:to>
                                    </p:set>
                                    <p:animEffect transition="in" filter="wipe(right)">
                                      <p:cBhvr>
                                        <p:cTn id="125" dur="1000"/>
                                        <p:tgtEl>
                                          <p:spTgt spid="23581"/>
                                        </p:tgtEl>
                                      </p:cBhvr>
                                    </p:animEffect>
                                  </p:childTnLst>
                                </p:cTn>
                              </p:par>
                            </p:childTnLst>
                          </p:cTn>
                        </p:par>
                        <p:par>
                          <p:cTn id="126" fill="hold" nodeType="afterGroup">
                            <p:stCondLst>
                              <p:cond delay="6500"/>
                            </p:stCondLst>
                            <p:childTnLst>
                              <p:par>
                                <p:cTn id="127" presetID="1" presetClass="entr" presetSubtype="0" fill="hold" grpId="0" nodeType="afterEffect">
                                  <p:stCondLst>
                                    <p:cond delay="0"/>
                                  </p:stCondLst>
                                  <p:childTnLst>
                                    <p:set>
                                      <p:cBhvr>
                                        <p:cTn id="128" dur="1" fill="hold">
                                          <p:stCondLst>
                                            <p:cond delay="0"/>
                                          </p:stCondLst>
                                        </p:cTn>
                                        <p:tgtEl>
                                          <p:spTgt spid="23585"/>
                                        </p:tgtEl>
                                        <p:attrNameLst>
                                          <p:attrName>style.visibility</p:attrName>
                                        </p:attrNameLst>
                                      </p:cBhvr>
                                      <p:to>
                                        <p:strVal val="visible"/>
                                      </p:to>
                                    </p:set>
                                  </p:childTnLst>
                                </p:cTn>
                              </p:par>
                            </p:childTnLst>
                          </p:cTn>
                        </p:par>
                        <p:par>
                          <p:cTn id="129" fill="hold" nodeType="afterGroup">
                            <p:stCondLst>
                              <p:cond delay="6500"/>
                            </p:stCondLst>
                            <p:childTnLst>
                              <p:par>
                                <p:cTn id="130" presetID="22" presetClass="entr" presetSubtype="4" fill="hold" grpId="0" nodeType="afterEffect">
                                  <p:stCondLst>
                                    <p:cond delay="0"/>
                                  </p:stCondLst>
                                  <p:childTnLst>
                                    <p:set>
                                      <p:cBhvr>
                                        <p:cTn id="131" dur="1" fill="hold">
                                          <p:stCondLst>
                                            <p:cond delay="0"/>
                                          </p:stCondLst>
                                        </p:cTn>
                                        <p:tgtEl>
                                          <p:spTgt spid="23593"/>
                                        </p:tgtEl>
                                        <p:attrNameLst>
                                          <p:attrName>style.visibility</p:attrName>
                                        </p:attrNameLst>
                                      </p:cBhvr>
                                      <p:to>
                                        <p:strVal val="visible"/>
                                      </p:to>
                                    </p:set>
                                    <p:animEffect transition="in" filter="wipe(down)">
                                      <p:cBhvr>
                                        <p:cTn id="132" dur="1000"/>
                                        <p:tgtEl>
                                          <p:spTgt spid="23593"/>
                                        </p:tgtEl>
                                      </p:cBhvr>
                                    </p:animEffect>
                                  </p:childTnLst>
                                </p:cTn>
                              </p:par>
                            </p:childTnLst>
                          </p:cTn>
                        </p:par>
                        <p:par>
                          <p:cTn id="133" fill="hold" nodeType="afterGroup">
                            <p:stCondLst>
                              <p:cond delay="7500"/>
                            </p:stCondLst>
                            <p:childTnLst>
                              <p:par>
                                <p:cTn id="134" presetID="22" presetClass="entr" presetSubtype="8" fill="hold" grpId="0" nodeType="afterEffect">
                                  <p:stCondLst>
                                    <p:cond delay="0"/>
                                  </p:stCondLst>
                                  <p:childTnLst>
                                    <p:set>
                                      <p:cBhvr>
                                        <p:cTn id="135" dur="1" fill="hold">
                                          <p:stCondLst>
                                            <p:cond delay="0"/>
                                          </p:stCondLst>
                                        </p:cTn>
                                        <p:tgtEl>
                                          <p:spTgt spid="23594"/>
                                        </p:tgtEl>
                                        <p:attrNameLst>
                                          <p:attrName>style.visibility</p:attrName>
                                        </p:attrNameLst>
                                      </p:cBhvr>
                                      <p:to>
                                        <p:strVal val="visible"/>
                                      </p:to>
                                    </p:set>
                                    <p:animEffect transition="in" filter="wipe(left)">
                                      <p:cBhvr>
                                        <p:cTn id="136" dur="1000"/>
                                        <p:tgtEl>
                                          <p:spTgt spid="23594"/>
                                        </p:tgtEl>
                                      </p:cBhvr>
                                    </p:animEffect>
                                  </p:childTnLst>
                                </p:cTn>
                              </p:par>
                            </p:childTnLst>
                          </p:cTn>
                        </p:par>
                        <p:par>
                          <p:cTn id="137" fill="hold" nodeType="afterGroup">
                            <p:stCondLst>
                              <p:cond delay="8500"/>
                            </p:stCondLst>
                            <p:childTnLst>
                              <p:par>
                                <p:cTn id="138" presetID="22" presetClass="entr" presetSubtype="8" fill="hold" nodeType="afterEffect">
                                  <p:stCondLst>
                                    <p:cond delay="0"/>
                                  </p:stCondLst>
                                  <p:childTnLst>
                                    <p:set>
                                      <p:cBhvr>
                                        <p:cTn id="139" dur="1" fill="hold">
                                          <p:stCondLst>
                                            <p:cond delay="0"/>
                                          </p:stCondLst>
                                        </p:cTn>
                                        <p:tgtEl>
                                          <p:spTgt spid="23588">
                                            <p:txEl>
                                              <p:pRg st="1" end="1"/>
                                            </p:txEl>
                                          </p:spTgt>
                                        </p:tgtEl>
                                        <p:attrNameLst>
                                          <p:attrName>style.visibility</p:attrName>
                                        </p:attrNameLst>
                                      </p:cBhvr>
                                      <p:to>
                                        <p:strVal val="visible"/>
                                      </p:to>
                                    </p:set>
                                    <p:animEffect transition="in" filter="wipe(left)">
                                      <p:cBhvr>
                                        <p:cTn id="140" dur="1000"/>
                                        <p:tgtEl>
                                          <p:spTgt spid="235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93" grpId="0" animBg="1"/>
      <p:bldP spid="23594" grpId="0" animBg="1"/>
      <p:bldP spid="23554" grpId="0" animBg="1"/>
      <p:bldP spid="23556" grpId="0" animBg="1"/>
      <p:bldP spid="23559" grpId="0" animBg="1"/>
      <p:bldP spid="23560" grpId="0"/>
      <p:bldP spid="23561" grpId="0"/>
      <p:bldP spid="23563" grpId="0" animBg="1"/>
      <p:bldP spid="23570" grpId="0"/>
      <p:bldP spid="23571" grpId="0"/>
      <p:bldP spid="23572" grpId="0"/>
      <p:bldP spid="23573" grpId="0"/>
      <p:bldP spid="23574" grpId="0"/>
      <p:bldP spid="23575" grpId="0"/>
      <p:bldP spid="23567" grpId="0" animBg="1"/>
      <p:bldP spid="23582" grpId="0"/>
      <p:bldP spid="23583" grpId="0"/>
      <p:bldP spid="23584" grpId="0"/>
      <p:bldP spid="23585" grpId="0"/>
      <p:bldP spid="23586" grpId="0"/>
      <p:bldP spid="23587" grpId="0"/>
      <p:bldP spid="23568" grpId="0" animBg="1"/>
      <p:bldP spid="23566" grpId="0" animBg="1"/>
      <p:bldP spid="23565" grpId="0" animBg="1"/>
      <p:bldP spid="23590" grpId="0"/>
      <p:bldP spid="23591" grpId="0"/>
      <p:bldP spid="235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942975" y="1466850"/>
            <a:ext cx="7185025" cy="5175250"/>
          </a:xfrm>
        </p:spPr>
        <p:txBody>
          <a:bodyPr/>
          <a:lstStyle/>
          <a:p>
            <a:pPr eaLnBrk="1" hangingPunct="1">
              <a:lnSpc>
                <a:spcPct val="85000"/>
              </a:lnSpc>
            </a:pPr>
            <a:r>
              <a:rPr lang="en-US" altLang="en-US" sz="4000" dirty="0" smtClean="0">
                <a:ea typeface="ＭＳ Ｐゴシック" panose="020B0600070205080204" pitchFamily="34" charset="-128"/>
              </a:rPr>
              <a:t>Pure competition is efficient</a:t>
            </a:r>
          </a:p>
          <a:p>
            <a:pPr lvl="1" eaLnBrk="1" hangingPunct="1">
              <a:lnSpc>
                <a:spcPct val="85000"/>
              </a:lnSpc>
            </a:pPr>
            <a:r>
              <a:rPr lang="en-US" altLang="en-US" sz="3600" dirty="0" smtClean="0">
                <a:ea typeface="ＭＳ Ｐゴシック" panose="020B0600070205080204" pitchFamily="34" charset="-128"/>
              </a:rPr>
              <a:t>Productive efficiency</a:t>
            </a:r>
          </a:p>
          <a:p>
            <a:pPr lvl="1" eaLnBrk="1" hangingPunct="1">
              <a:lnSpc>
                <a:spcPct val="85000"/>
              </a:lnSpc>
            </a:pPr>
            <a:r>
              <a:rPr lang="en-US" altLang="en-US" sz="3600" dirty="0" smtClean="0">
                <a:ea typeface="ＭＳ Ｐゴシック" panose="020B0600070205080204" pitchFamily="34" charset="-128"/>
              </a:rPr>
              <a:t>Allocative efficiency</a:t>
            </a:r>
          </a:p>
          <a:p>
            <a:pPr lvl="1" eaLnBrk="1" hangingPunct="1">
              <a:lnSpc>
                <a:spcPct val="85000"/>
              </a:lnSpc>
            </a:pPr>
            <a:r>
              <a:rPr lang="en-US" altLang="en-US" sz="3600" dirty="0" smtClean="0">
                <a:ea typeface="ＭＳ Ｐゴシック" panose="020B0600070205080204" pitchFamily="34" charset="-128"/>
              </a:rPr>
              <a:t>CS+PS maximized</a:t>
            </a:r>
          </a:p>
          <a:p>
            <a:pPr eaLnBrk="1" hangingPunct="1">
              <a:lnSpc>
                <a:spcPct val="85000"/>
              </a:lnSpc>
            </a:pPr>
            <a:r>
              <a:rPr lang="en-US" altLang="en-US" sz="4000" dirty="0" smtClean="0">
                <a:ea typeface="ＭＳ Ｐゴシック" panose="020B0600070205080204" pitchFamily="34" charset="-128"/>
              </a:rPr>
              <a:t>Monopoly is inefficient</a:t>
            </a:r>
          </a:p>
          <a:p>
            <a:pPr lvl="1" eaLnBrk="1" hangingPunct="1">
              <a:lnSpc>
                <a:spcPct val="85000"/>
              </a:lnSpc>
            </a:pPr>
            <a:r>
              <a:rPr lang="en-US" altLang="en-US" sz="3600" dirty="0" smtClean="0">
                <a:ea typeface="ＭＳ Ｐゴシック" panose="020B0600070205080204" pitchFamily="34" charset="-128"/>
              </a:rPr>
              <a:t>Charge P&gt;MC</a:t>
            </a:r>
          </a:p>
          <a:p>
            <a:pPr lvl="1" eaLnBrk="1" hangingPunct="1">
              <a:lnSpc>
                <a:spcPct val="85000"/>
              </a:lnSpc>
            </a:pPr>
            <a:r>
              <a:rPr lang="en-US" altLang="en-US" sz="3600" dirty="0" smtClean="0">
                <a:ea typeface="ＭＳ Ｐゴシック" panose="020B0600070205080204" pitchFamily="34" charset="-128"/>
              </a:rPr>
              <a:t>Deadweight loss</a:t>
            </a:r>
          </a:p>
          <a:p>
            <a:pPr eaLnBrk="1" hangingPunct="1">
              <a:lnSpc>
                <a:spcPct val="85000"/>
              </a:lnSpc>
            </a:pPr>
            <a:r>
              <a:rPr lang="en-US" altLang="en-US" sz="4000" dirty="0" smtClean="0">
                <a:ea typeface="ＭＳ Ｐゴシック" panose="020B0600070205080204" pitchFamily="34" charset="-128"/>
              </a:rPr>
              <a:t>Income transfer</a:t>
            </a:r>
          </a:p>
        </p:txBody>
      </p:sp>
      <p:sp>
        <p:nvSpPr>
          <p:cNvPr id="23554" name="Rectangle 2"/>
          <p:cNvSpPr>
            <a:spLocks noChangeArrowheads="1"/>
          </p:cNvSpPr>
          <p:nvPr/>
        </p:nvSpPr>
        <p:spPr bwMode="auto">
          <a:xfrm>
            <a:off x="838200" y="0"/>
            <a:ext cx="8305800" cy="1052513"/>
          </a:xfrm>
          <a:prstGeom prst="rect">
            <a:avLst/>
          </a:prstGeom>
          <a:solidFill>
            <a:srgbClr val="B6E0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Arial" panose="020B0604020202020204" pitchFamily="34" charset="0"/>
                <a:ea typeface="ＭＳ Ｐゴシック" panose="020B0600070205080204" pitchFamily="34" charset="-128"/>
              </a:defRPr>
            </a:lvl1pPr>
            <a:lvl2pPr algn="ctr" eaLnBrk="0" hangingPunct="0">
              <a:defRPr sz="4400">
                <a:solidFill>
                  <a:schemeClr val="tx1"/>
                </a:solidFill>
                <a:latin typeface="Arial" panose="020B0604020202020204" pitchFamily="34" charset="0"/>
                <a:ea typeface="ＭＳ Ｐゴシック" panose="020B0600070205080204" pitchFamily="34" charset="-128"/>
              </a:defRPr>
            </a:lvl2pPr>
            <a:lvl3pPr algn="ctr" eaLnBrk="0" hangingPunct="0">
              <a:defRPr sz="4400">
                <a:solidFill>
                  <a:schemeClr val="tx1"/>
                </a:solidFill>
                <a:latin typeface="Arial" panose="020B0604020202020204" pitchFamily="34" charset="0"/>
                <a:ea typeface="ＭＳ Ｐゴシック" panose="020B0600070205080204" pitchFamily="34" charset="-128"/>
              </a:defRPr>
            </a:lvl3pPr>
            <a:lvl4pPr algn="ctr" eaLnBrk="0" hangingPunct="0">
              <a:defRPr sz="4400">
                <a:solidFill>
                  <a:schemeClr val="tx1"/>
                </a:solidFill>
                <a:latin typeface="Arial" panose="020B0604020202020204" pitchFamily="34" charset="0"/>
                <a:ea typeface="ＭＳ Ｐゴシック" panose="020B0600070205080204" pitchFamily="34" charset="-128"/>
              </a:defRPr>
            </a:lvl4pPr>
            <a:lvl5pPr algn="ctr" eaLnBrk="0" hangingPunct="0">
              <a:defRPr sz="4400">
                <a:solidFill>
                  <a:schemeClr val="tx1"/>
                </a:solidFill>
                <a:latin typeface="Arial" panose="020B0604020202020204" pitchFamily="34" charset="0"/>
                <a:ea typeface="ＭＳ Ｐゴシック" panose="020B0600070205080204" pitchFamily="34" charset="-128"/>
              </a:defRPr>
            </a:lvl5pPr>
            <a:lvl6pPr marL="457200" algn="ctr"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914400" algn="ctr"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1371600" algn="ctr"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1828800" algn="ctr"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lnSpc>
                <a:spcPct val="75000"/>
              </a:lnSpc>
            </a:pPr>
            <a:r>
              <a:rPr lang="en-US" altLang="en-US"/>
              <a:t>Economic Effects</a:t>
            </a:r>
          </a:p>
        </p:txBody>
      </p:sp>
      <p:sp>
        <p:nvSpPr>
          <p:cNvPr id="43013" name="Rectangle 5"/>
          <p:cNvSpPr>
            <a:spLocks noChangeArrowheads="1"/>
          </p:cNvSpPr>
          <p:nvPr/>
        </p:nvSpPr>
        <p:spPr bwMode="auto">
          <a:xfrm>
            <a:off x="67818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1200"/>
              <a:t>10-</a:t>
            </a:r>
            <a:fld id="{5D3A5AD8-2F1E-4254-A6F8-8BF47739E292}" type="slidenum">
              <a:rPr lang="en-US" altLang="en-US" sz="1200"/>
              <a:pPr algn="r"/>
              <a:t>19</a:t>
            </a:fld>
            <a:endParaRPr lang="en-US" altLang="en-US" sz="1200"/>
          </a:p>
        </p:txBody>
      </p:sp>
    </p:spTree>
    <p:extLst>
      <p:ext uri="{BB962C8B-B14F-4D97-AF65-F5344CB8AC3E}">
        <p14:creationId xmlns:p14="http://schemas.microsoft.com/office/powerpoint/2010/main" val="659929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0" end="0"/>
                                            </p:txEl>
                                          </p:spTgt>
                                        </p:tgtEl>
                                        <p:attrNameLst>
                                          <p:attrName>ppt_c</p:attrName>
                                        </p:attrNameLst>
                                      </p:cBhvr>
                                      <p:to>
                                        <a:srgbClr val="5F5F5F"/>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1" end="1"/>
                                            </p:txEl>
                                          </p:spTgt>
                                        </p:tgtEl>
                                        <p:attrNameLst>
                                          <p:attrName>ppt_c</p:attrName>
                                        </p:attrNameLst>
                                      </p:cBhvr>
                                      <p:to>
                                        <a:srgbClr val="5F5F5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2" end="2"/>
                                            </p:txEl>
                                          </p:spTgt>
                                        </p:tgtEl>
                                        <p:attrNameLst>
                                          <p:attrName>ppt_c</p:attrName>
                                        </p:attrNameLst>
                                      </p:cBhvr>
                                      <p:to>
                                        <a:srgbClr val="5F5F5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3" end="3"/>
                                            </p:txEl>
                                          </p:spTgt>
                                        </p:tgtEl>
                                        <p:attrNameLst>
                                          <p:attrName>ppt_c</p:attrName>
                                        </p:attrNameLst>
                                      </p:cBhvr>
                                      <p:to>
                                        <a:srgbClr val="5F5F5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4" end="4"/>
                                            </p:txEl>
                                          </p:spTgt>
                                        </p:tgtEl>
                                        <p:attrNameLst>
                                          <p:attrName>ppt_c</p:attrName>
                                        </p:attrNameLst>
                                      </p:cBhvr>
                                      <p:to>
                                        <a:srgbClr val="5F5F5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5" end="5"/>
                                            </p:txEl>
                                          </p:spTgt>
                                        </p:tgtEl>
                                        <p:attrNameLst>
                                          <p:attrName>ppt_c</p:attrName>
                                        </p:attrNameLst>
                                      </p:cBhvr>
                                      <p:to>
                                        <a:srgbClr val="5F5F5F"/>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6" end="6"/>
                                            </p:txEl>
                                          </p:spTgt>
                                        </p:tgtEl>
                                        <p:attrNameLst>
                                          <p:attrName>ppt_c</p:attrName>
                                        </p:attrNameLst>
                                      </p:cBhvr>
                                      <p:to>
                                        <a:srgbClr val="5F5F5F"/>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4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7" end="7"/>
                                            </p:txEl>
                                          </p:spTgt>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7848600" cy="1143000"/>
          </a:xfrm>
        </p:spPr>
        <p:txBody>
          <a:bodyPr/>
          <a:lstStyle/>
          <a:p>
            <a:pPr eaLnBrk="1" fontAlgn="auto" hangingPunct="1">
              <a:spcAft>
                <a:spcPts val="0"/>
              </a:spcAft>
              <a:defRPr/>
            </a:pPr>
            <a:r>
              <a:rPr lang="en-US" altLang="en-US" dirty="0">
                <a:ea typeface="+mj-ea"/>
              </a:rPr>
              <a:t>Introduction to Pure Monopoly</a:t>
            </a:r>
          </a:p>
        </p:txBody>
      </p:sp>
      <p:sp>
        <p:nvSpPr>
          <p:cNvPr id="6147" name="Content Placeholder 2"/>
          <p:cNvSpPr>
            <a:spLocks noGrp="1"/>
          </p:cNvSpPr>
          <p:nvPr>
            <p:ph idx="1"/>
          </p:nvPr>
        </p:nvSpPr>
        <p:spPr/>
        <p:txBody>
          <a:bodyPr/>
          <a:lstStyle/>
          <a:p>
            <a:pPr eaLnBrk="1" hangingPunct="1"/>
            <a:r>
              <a:rPr lang="en-US" altLang="en-US" sz="3200" b="1" dirty="0">
                <a:solidFill>
                  <a:srgbClr val="31859C"/>
                </a:solidFill>
              </a:rPr>
              <a:t>Pure monopoly</a:t>
            </a:r>
          </a:p>
          <a:p>
            <a:pPr lvl="1" eaLnBrk="1" hangingPunct="1">
              <a:buClr>
                <a:schemeClr val="accent1"/>
              </a:buClr>
            </a:pPr>
            <a:r>
              <a:rPr lang="en-US" altLang="en-US" sz="3200" dirty="0"/>
              <a:t>Single seller — a sole producer</a:t>
            </a:r>
          </a:p>
          <a:p>
            <a:pPr lvl="1" eaLnBrk="1" hangingPunct="1">
              <a:buClr>
                <a:schemeClr val="accent1"/>
              </a:buClr>
            </a:pPr>
            <a:r>
              <a:rPr lang="en-US" altLang="en-US" sz="3200" dirty="0"/>
              <a:t>No close substitutes — unique product</a:t>
            </a:r>
          </a:p>
          <a:p>
            <a:pPr lvl="1" eaLnBrk="1" hangingPunct="1">
              <a:buClr>
                <a:schemeClr val="accent1"/>
              </a:buClr>
            </a:pPr>
            <a:r>
              <a:rPr lang="en-US" altLang="en-US" sz="3200" dirty="0"/>
              <a:t>Price maker — control over price</a:t>
            </a:r>
          </a:p>
          <a:p>
            <a:pPr lvl="1" eaLnBrk="1" hangingPunct="1">
              <a:buClr>
                <a:schemeClr val="accent1"/>
              </a:buClr>
            </a:pPr>
            <a:r>
              <a:rPr lang="en-US" altLang="en-US" sz="3200" dirty="0"/>
              <a:t>Blocked entry — strong barriers to entry</a:t>
            </a:r>
          </a:p>
          <a:p>
            <a:pPr lvl="1" eaLnBrk="1" hangingPunct="1">
              <a:buClr>
                <a:schemeClr val="accent1"/>
              </a:buClr>
            </a:pPr>
            <a:r>
              <a:rPr lang="en-US" altLang="en-US" sz="3200" dirty="0"/>
              <a:t>Non-price competition — mostly PR but can engage in advertising to increase demand</a:t>
            </a:r>
          </a:p>
        </p:txBody>
      </p:sp>
      <p:sp>
        <p:nvSpPr>
          <p:cNvPr id="6148"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fontAlgn="auto" hangingPunct="1">
              <a:spcAft>
                <a:spcPts val="0"/>
              </a:spcAft>
              <a:defRPr/>
            </a:pPr>
            <a:r>
              <a:rPr lang="en-US" altLang="en-US" dirty="0">
                <a:ea typeface="+mj-ea"/>
              </a:rPr>
              <a:t>Economic Effects of Monopoly</a:t>
            </a:r>
          </a:p>
        </p:txBody>
      </p:sp>
      <p:sp>
        <p:nvSpPr>
          <p:cNvPr id="19459" name="Content Placeholder 2"/>
          <p:cNvSpPr>
            <a:spLocks noGrp="1"/>
          </p:cNvSpPr>
          <p:nvPr>
            <p:ph idx="1"/>
          </p:nvPr>
        </p:nvSpPr>
        <p:spPr>
          <a:xfrm>
            <a:off x="457200" y="1524000"/>
            <a:ext cx="7620000" cy="4800600"/>
          </a:xfrm>
        </p:spPr>
        <p:txBody>
          <a:bodyPr rtlCol="0">
            <a:normAutofit/>
          </a:bodyPr>
          <a:lstStyle/>
          <a:p>
            <a:pPr eaLnBrk="1" fontAlgn="auto" hangingPunct="1">
              <a:spcAft>
                <a:spcPts val="0"/>
              </a:spcAft>
              <a:buFont typeface="Arial" charset="0"/>
              <a:buChar char="•"/>
              <a:defRPr/>
            </a:pPr>
            <a:r>
              <a:rPr lang="en-US" sz="3200" dirty="0">
                <a:ea typeface="+mn-ea"/>
              </a:rPr>
              <a:t>Income transfer</a:t>
            </a:r>
          </a:p>
          <a:p>
            <a:pPr eaLnBrk="1" fontAlgn="auto" hangingPunct="1">
              <a:spcAft>
                <a:spcPts val="0"/>
              </a:spcAft>
              <a:buFont typeface="Arial" charset="0"/>
              <a:buChar char="•"/>
              <a:defRPr/>
            </a:pPr>
            <a:r>
              <a:rPr lang="en-US" sz="3200" dirty="0">
                <a:ea typeface="+mn-ea"/>
              </a:rPr>
              <a:t>Cost complications</a:t>
            </a:r>
          </a:p>
          <a:p>
            <a:pPr marL="640080" lvl="1" eaLnBrk="1" fontAlgn="auto" hangingPunct="1">
              <a:spcAft>
                <a:spcPts val="0"/>
              </a:spcAft>
              <a:buClr>
                <a:schemeClr val="accent1"/>
              </a:buClr>
              <a:buFont typeface="Arial" charset="0"/>
              <a:buChar char="•"/>
              <a:defRPr/>
            </a:pPr>
            <a:r>
              <a:rPr lang="en-US" sz="3200" dirty="0">
                <a:ea typeface="+mn-ea"/>
              </a:rPr>
              <a:t>Economies of scale</a:t>
            </a:r>
          </a:p>
          <a:p>
            <a:pPr marL="640080" lvl="1" eaLnBrk="1" fontAlgn="auto" hangingPunct="1">
              <a:spcAft>
                <a:spcPts val="0"/>
              </a:spcAft>
              <a:buClr>
                <a:schemeClr val="accent1"/>
              </a:buClr>
              <a:buFont typeface="Arial" charset="0"/>
              <a:buChar char="•"/>
              <a:defRPr/>
            </a:pPr>
            <a:r>
              <a:rPr lang="en-US" sz="3200" b="1" dirty="0">
                <a:solidFill>
                  <a:schemeClr val="accent5">
                    <a:lumMod val="75000"/>
                  </a:schemeClr>
                </a:solidFill>
                <a:ea typeface="+mn-ea"/>
              </a:rPr>
              <a:t>Simultaneous consumption</a:t>
            </a:r>
          </a:p>
          <a:p>
            <a:pPr marL="640080" lvl="1" eaLnBrk="1" fontAlgn="auto" hangingPunct="1">
              <a:spcAft>
                <a:spcPts val="0"/>
              </a:spcAft>
              <a:buClr>
                <a:schemeClr val="accent1"/>
              </a:buClr>
              <a:buFont typeface="Arial" charset="0"/>
              <a:buChar char="•"/>
              <a:defRPr/>
            </a:pPr>
            <a:r>
              <a:rPr lang="en-US" sz="3200" b="1" dirty="0">
                <a:solidFill>
                  <a:schemeClr val="accent5">
                    <a:lumMod val="75000"/>
                  </a:schemeClr>
                </a:solidFill>
                <a:ea typeface="+mn-ea"/>
              </a:rPr>
              <a:t>Network effects</a:t>
            </a:r>
          </a:p>
          <a:p>
            <a:pPr marL="640080" lvl="1" eaLnBrk="1" fontAlgn="auto" hangingPunct="1">
              <a:spcAft>
                <a:spcPts val="0"/>
              </a:spcAft>
              <a:buClr>
                <a:schemeClr val="accent1"/>
              </a:buClr>
              <a:buFont typeface="Arial" charset="0"/>
              <a:buChar char="•"/>
              <a:defRPr/>
            </a:pPr>
            <a:r>
              <a:rPr lang="en-US" sz="3200" b="1" dirty="0">
                <a:solidFill>
                  <a:schemeClr val="accent5">
                    <a:lumMod val="75000"/>
                  </a:schemeClr>
                </a:solidFill>
                <a:ea typeface="+mn-ea"/>
              </a:rPr>
              <a:t>X-inefficiency</a:t>
            </a:r>
          </a:p>
          <a:p>
            <a:pPr marL="640080" lvl="1" eaLnBrk="1" fontAlgn="auto" hangingPunct="1">
              <a:spcAft>
                <a:spcPts val="0"/>
              </a:spcAft>
              <a:buClr>
                <a:schemeClr val="accent1"/>
              </a:buClr>
              <a:buFont typeface="Arial" charset="0"/>
              <a:buChar char="•"/>
              <a:defRPr/>
            </a:pPr>
            <a:r>
              <a:rPr lang="en-US" sz="3200" b="1" dirty="0">
                <a:solidFill>
                  <a:schemeClr val="accent5">
                    <a:lumMod val="75000"/>
                  </a:schemeClr>
                </a:solidFill>
                <a:ea typeface="+mn-ea"/>
              </a:rPr>
              <a:t>Rent-seeking behavior</a:t>
            </a:r>
          </a:p>
          <a:p>
            <a:pPr marL="640080" lvl="1" eaLnBrk="1" fontAlgn="auto" hangingPunct="1">
              <a:spcAft>
                <a:spcPts val="0"/>
              </a:spcAft>
              <a:buClr>
                <a:schemeClr val="accent1"/>
              </a:buClr>
              <a:buFont typeface="Arial" charset="0"/>
              <a:buChar char="•"/>
              <a:defRPr/>
            </a:pPr>
            <a:r>
              <a:rPr lang="en-US" sz="3200" dirty="0">
                <a:ea typeface="+mn-ea"/>
              </a:rPr>
              <a:t>Technological advance</a:t>
            </a:r>
          </a:p>
        </p:txBody>
      </p:sp>
      <p:sp>
        <p:nvSpPr>
          <p:cNvPr id="3482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X-Inefficiency</a:t>
            </a:r>
          </a:p>
        </p:txBody>
      </p:sp>
      <p:grpSp>
        <p:nvGrpSpPr>
          <p:cNvPr id="2" name="Group 32"/>
          <p:cNvGrpSpPr>
            <a:grpSpLocks/>
          </p:cNvGrpSpPr>
          <p:nvPr/>
        </p:nvGrpSpPr>
        <p:grpSpPr bwMode="auto">
          <a:xfrm>
            <a:off x="243489" y="1783857"/>
            <a:ext cx="7850187" cy="4343400"/>
            <a:chOff x="761142" y="1524000"/>
            <a:chExt cx="7849458" cy="4343401"/>
          </a:xfrm>
        </p:grpSpPr>
        <p:pic>
          <p:nvPicPr>
            <p:cNvPr id="36889" name="Picture 26"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524000"/>
              <a:ext cx="6748462"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2"/>
            <p:cNvGrpSpPr>
              <a:grpSpLocks/>
            </p:cNvGrpSpPr>
            <p:nvPr/>
          </p:nvGrpSpPr>
          <p:grpSpPr bwMode="auto">
            <a:xfrm>
              <a:off x="761142" y="1524000"/>
              <a:ext cx="7773258" cy="4343401"/>
              <a:chOff x="1151" y="1242"/>
              <a:chExt cx="4146" cy="2736"/>
            </a:xfrm>
            <a:noFill/>
          </p:grpSpPr>
          <p:sp>
            <p:nvSpPr>
              <p:cNvPr id="9" name="Rectangle 5"/>
              <p:cNvSpPr>
                <a:spLocks noChangeArrowheads="1"/>
              </p:cNvSpPr>
              <p:nvPr/>
            </p:nvSpPr>
            <p:spPr bwMode="auto">
              <a:xfrm>
                <a:off x="1766" y="1242"/>
                <a:ext cx="3531" cy="2373"/>
              </a:xfrm>
              <a:prstGeom prst="rect">
                <a:avLst/>
              </a:prstGeom>
              <a:grpFill/>
              <a:ln w="9525">
                <a:solidFill>
                  <a:schemeClr val="tx1"/>
                </a:solidFill>
                <a:miter lim="800000"/>
                <a:headEnd/>
                <a:tailEnd/>
              </a:ln>
            </p:spPr>
            <p:txBody>
              <a:bodyPr wrap="none" anchor="ctr"/>
              <a:lstStyle/>
              <a:p>
                <a:pPr algn="ctr" eaLnBrk="1" hangingPunct="1">
                  <a:defRPr/>
                </a:pPr>
                <a:endParaRPr lang="en-US" dirty="0">
                  <a:ea typeface="+mn-ea"/>
                  <a:cs typeface="Arial" charset="0"/>
                </a:endParaRPr>
              </a:p>
            </p:txBody>
          </p:sp>
          <p:sp>
            <p:nvSpPr>
              <p:cNvPr id="10" name="Text Box 28"/>
              <p:cNvSpPr txBox="1">
                <a:spLocks noChangeArrowheads="1"/>
              </p:cNvSpPr>
              <p:nvPr/>
            </p:nvSpPr>
            <p:spPr bwMode="auto">
              <a:xfrm>
                <a:off x="1594" y="3562"/>
                <a:ext cx="167"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0</a:t>
                </a:r>
              </a:p>
            </p:txBody>
          </p:sp>
          <p:sp>
            <p:nvSpPr>
              <p:cNvPr id="11" name="Text Box 40"/>
              <p:cNvSpPr txBox="1">
                <a:spLocks noChangeArrowheads="1"/>
              </p:cNvSpPr>
              <p:nvPr/>
            </p:nvSpPr>
            <p:spPr bwMode="auto">
              <a:xfrm rot="16200000">
                <a:off x="524" y="2438"/>
                <a:ext cx="1452" cy="197"/>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Average total costs</a:t>
                </a:r>
              </a:p>
            </p:txBody>
          </p:sp>
          <p:sp>
            <p:nvSpPr>
              <p:cNvPr id="12" name="Text Box 41"/>
              <p:cNvSpPr txBox="1">
                <a:spLocks noChangeArrowheads="1"/>
              </p:cNvSpPr>
              <p:nvPr/>
            </p:nvSpPr>
            <p:spPr bwMode="auto">
              <a:xfrm>
                <a:off x="3019" y="3745"/>
                <a:ext cx="598"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Quantity</a:t>
                </a:r>
              </a:p>
            </p:txBody>
          </p:sp>
        </p:grpSp>
      </p:grpSp>
      <p:sp>
        <p:nvSpPr>
          <p:cNvPr id="17" name="Freeform 11"/>
          <p:cNvSpPr>
            <a:spLocks/>
          </p:cNvSpPr>
          <p:nvPr/>
        </p:nvSpPr>
        <p:spPr bwMode="auto">
          <a:xfrm>
            <a:off x="1418239" y="2730007"/>
            <a:ext cx="5303837" cy="1716088"/>
          </a:xfrm>
          <a:custGeom>
            <a:avLst/>
            <a:gdLst>
              <a:gd name="T0" fmla="*/ 0 w 3127"/>
              <a:gd name="T1" fmla="*/ 0 h 1013"/>
              <a:gd name="T2" fmla="*/ 2147483646 w 3127"/>
              <a:gd name="T3" fmla="*/ 2147483646 h 1013"/>
              <a:gd name="T4" fmla="*/ 2147483646 w 3127"/>
              <a:gd name="T5" fmla="*/ 2147483646 h 1013"/>
              <a:gd name="T6" fmla="*/ 2147483646 w 3127"/>
              <a:gd name="T7" fmla="*/ 2147483646 h 1013"/>
              <a:gd name="T8" fmla="*/ 2147483646 w 3127"/>
              <a:gd name="T9" fmla="*/ 2147483646 h 1013"/>
              <a:gd name="T10" fmla="*/ 0 60000 65536"/>
              <a:gd name="T11" fmla="*/ 0 60000 65536"/>
              <a:gd name="T12" fmla="*/ 0 60000 65536"/>
              <a:gd name="T13" fmla="*/ 0 60000 65536"/>
              <a:gd name="T14" fmla="*/ 0 60000 65536"/>
              <a:gd name="T15" fmla="*/ 0 w 3127"/>
              <a:gd name="T16" fmla="*/ 0 h 1013"/>
              <a:gd name="T17" fmla="*/ 3127 w 3127"/>
              <a:gd name="T18" fmla="*/ 1013 h 1013"/>
            </a:gdLst>
            <a:ahLst/>
            <a:cxnLst>
              <a:cxn ang="T10">
                <a:pos x="T0" y="T1"/>
              </a:cxn>
              <a:cxn ang="T11">
                <a:pos x="T2" y="T3"/>
              </a:cxn>
              <a:cxn ang="T12">
                <a:pos x="T4" y="T5"/>
              </a:cxn>
              <a:cxn ang="T13">
                <a:pos x="T6" y="T7"/>
              </a:cxn>
              <a:cxn ang="T14">
                <a:pos x="T8" y="T9"/>
              </a:cxn>
            </a:cxnLst>
            <a:rect l="T15" t="T16" r="T17" b="T18"/>
            <a:pathLst>
              <a:path w="3127" h="1013">
                <a:moveTo>
                  <a:pt x="0" y="0"/>
                </a:moveTo>
                <a:cubicBezTo>
                  <a:pt x="127" y="63"/>
                  <a:pt x="456" y="249"/>
                  <a:pt x="761" y="377"/>
                </a:cubicBezTo>
                <a:cubicBezTo>
                  <a:pt x="1066" y="505"/>
                  <a:pt x="1521" y="668"/>
                  <a:pt x="1831" y="768"/>
                </a:cubicBezTo>
                <a:cubicBezTo>
                  <a:pt x="2141" y="868"/>
                  <a:pt x="2403" y="935"/>
                  <a:pt x="2619" y="974"/>
                </a:cubicBezTo>
                <a:cubicBezTo>
                  <a:pt x="2835" y="1013"/>
                  <a:pt x="2981" y="1007"/>
                  <a:pt x="3127" y="1001"/>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 name="Line 16"/>
          <p:cNvSpPr>
            <a:spLocks noChangeShapeType="1"/>
          </p:cNvSpPr>
          <p:nvPr/>
        </p:nvSpPr>
        <p:spPr bwMode="auto">
          <a:xfrm>
            <a:off x="2483451" y="2761757"/>
            <a:ext cx="0" cy="2787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18"/>
          <p:cNvSpPr>
            <a:spLocks noChangeShapeType="1"/>
          </p:cNvSpPr>
          <p:nvPr/>
        </p:nvSpPr>
        <p:spPr bwMode="auto">
          <a:xfrm>
            <a:off x="6341076" y="3963495"/>
            <a:ext cx="0" cy="15541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19"/>
          <p:cNvSpPr>
            <a:spLocks noChangeShapeType="1"/>
          </p:cNvSpPr>
          <p:nvPr/>
        </p:nvSpPr>
        <p:spPr bwMode="auto">
          <a:xfrm flipH="1">
            <a:off x="1388076" y="4450857"/>
            <a:ext cx="49371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20"/>
          <p:cNvSpPr>
            <a:spLocks noChangeShapeType="1"/>
          </p:cNvSpPr>
          <p:nvPr/>
        </p:nvSpPr>
        <p:spPr bwMode="auto">
          <a:xfrm flipH="1">
            <a:off x="1388076" y="3993657"/>
            <a:ext cx="49371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21"/>
          <p:cNvSpPr>
            <a:spLocks noChangeShapeType="1"/>
          </p:cNvSpPr>
          <p:nvPr/>
        </p:nvSpPr>
        <p:spPr bwMode="auto">
          <a:xfrm flipH="1">
            <a:off x="1388076" y="2796682"/>
            <a:ext cx="10969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Oval 13"/>
          <p:cNvSpPr>
            <a:spLocks noChangeArrowheads="1"/>
          </p:cNvSpPr>
          <p:nvPr/>
        </p:nvSpPr>
        <p:spPr bwMode="auto">
          <a:xfrm>
            <a:off x="6275989" y="3917457"/>
            <a:ext cx="141287" cy="141288"/>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6" name="Oval 14"/>
          <p:cNvSpPr>
            <a:spLocks noChangeArrowheads="1"/>
          </p:cNvSpPr>
          <p:nvPr/>
        </p:nvSpPr>
        <p:spPr bwMode="auto">
          <a:xfrm>
            <a:off x="2407251" y="2720482"/>
            <a:ext cx="141288" cy="141288"/>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31" name="Text Box 29"/>
          <p:cNvSpPr txBox="1">
            <a:spLocks noChangeArrowheads="1"/>
          </p:cNvSpPr>
          <p:nvPr/>
        </p:nvSpPr>
        <p:spPr bwMode="auto">
          <a:xfrm>
            <a:off x="649889" y="4298457"/>
            <a:ext cx="615950"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ATC</a:t>
            </a:r>
            <a:r>
              <a:rPr lang="en-US" b="1" baseline="-25000" dirty="0">
                <a:latin typeface="+mn-lt"/>
                <a:ea typeface="+mn-ea"/>
              </a:rPr>
              <a:t>2</a:t>
            </a:r>
          </a:p>
        </p:txBody>
      </p:sp>
      <p:sp>
        <p:nvSpPr>
          <p:cNvPr id="37" name="Text Box 35"/>
          <p:cNvSpPr txBox="1">
            <a:spLocks noChangeArrowheads="1"/>
          </p:cNvSpPr>
          <p:nvPr/>
        </p:nvSpPr>
        <p:spPr bwMode="auto">
          <a:xfrm>
            <a:off x="648301" y="3079257"/>
            <a:ext cx="615950"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ATC</a:t>
            </a:r>
            <a:r>
              <a:rPr lang="en-US" b="1" baseline="-25000" dirty="0">
                <a:latin typeface="+mn-lt"/>
                <a:ea typeface="+mn-ea"/>
              </a:rPr>
              <a:t>1</a:t>
            </a:r>
          </a:p>
        </p:txBody>
      </p:sp>
      <p:sp>
        <p:nvSpPr>
          <p:cNvPr id="38" name="Text Box 36"/>
          <p:cNvSpPr txBox="1">
            <a:spLocks noChangeArrowheads="1"/>
          </p:cNvSpPr>
          <p:nvPr/>
        </p:nvSpPr>
        <p:spPr bwMode="auto">
          <a:xfrm>
            <a:off x="626076" y="2645870"/>
            <a:ext cx="606425"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ATC</a:t>
            </a:r>
            <a:r>
              <a:rPr lang="en-US" b="1" baseline="-25000" dirty="0">
                <a:latin typeface="+mn-lt"/>
                <a:ea typeface="+mn-ea"/>
              </a:rPr>
              <a:t>x</a:t>
            </a:r>
          </a:p>
        </p:txBody>
      </p:sp>
      <p:sp>
        <p:nvSpPr>
          <p:cNvPr id="39" name="Text Box 37"/>
          <p:cNvSpPr txBox="1">
            <a:spLocks noChangeArrowheads="1"/>
          </p:cNvSpPr>
          <p:nvPr/>
        </p:nvSpPr>
        <p:spPr bwMode="auto">
          <a:xfrm>
            <a:off x="2270726" y="5525595"/>
            <a:ext cx="420688"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Q</a:t>
            </a:r>
            <a:r>
              <a:rPr lang="en-US" b="1" baseline="-25000" dirty="0">
                <a:latin typeface="+mn-lt"/>
                <a:ea typeface="+mn-ea"/>
              </a:rPr>
              <a:t>1</a:t>
            </a:r>
          </a:p>
        </p:txBody>
      </p:sp>
      <p:sp>
        <p:nvSpPr>
          <p:cNvPr id="41" name="Text Box 39"/>
          <p:cNvSpPr txBox="1">
            <a:spLocks noChangeArrowheads="1"/>
          </p:cNvSpPr>
          <p:nvPr/>
        </p:nvSpPr>
        <p:spPr bwMode="auto">
          <a:xfrm>
            <a:off x="6120414" y="5525595"/>
            <a:ext cx="420687"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Q</a:t>
            </a:r>
            <a:r>
              <a:rPr lang="en-US" b="1" baseline="-25000" dirty="0">
                <a:latin typeface="+mn-lt"/>
                <a:ea typeface="+mn-ea"/>
              </a:rPr>
              <a:t>2</a:t>
            </a:r>
          </a:p>
        </p:txBody>
      </p:sp>
      <p:sp>
        <p:nvSpPr>
          <p:cNvPr id="47" name="Text Box 49"/>
          <p:cNvSpPr txBox="1">
            <a:spLocks noChangeArrowheads="1"/>
          </p:cNvSpPr>
          <p:nvPr/>
        </p:nvSpPr>
        <p:spPr bwMode="auto">
          <a:xfrm>
            <a:off x="6683976" y="3993657"/>
            <a:ext cx="1074738" cy="646113"/>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Average</a:t>
            </a:r>
          </a:p>
          <a:p>
            <a:pPr eaLnBrk="1" hangingPunct="1">
              <a:defRPr/>
            </a:pPr>
            <a:r>
              <a:rPr lang="en-US" b="1" dirty="0">
                <a:latin typeface="+mn-lt"/>
                <a:ea typeface="+mn-ea"/>
              </a:rPr>
              <a:t>total cost</a:t>
            </a:r>
          </a:p>
        </p:txBody>
      </p:sp>
      <p:sp>
        <p:nvSpPr>
          <p:cNvPr id="20501" name="TextBox 47"/>
          <p:cNvSpPr txBox="1">
            <a:spLocks noChangeArrowheads="1"/>
          </p:cNvSpPr>
          <p:nvPr/>
        </p:nvSpPr>
        <p:spPr bwMode="auto">
          <a:xfrm>
            <a:off x="2515201" y="2469657"/>
            <a:ext cx="304800" cy="381000"/>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X</a:t>
            </a:r>
          </a:p>
        </p:txBody>
      </p:sp>
      <p:sp>
        <p:nvSpPr>
          <p:cNvPr id="20502" name="Rectangle 48"/>
          <p:cNvSpPr>
            <a:spLocks noChangeArrowheads="1"/>
          </p:cNvSpPr>
          <p:nvPr/>
        </p:nvSpPr>
        <p:spPr bwMode="auto">
          <a:xfrm>
            <a:off x="6325201" y="3612657"/>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dirty="0"/>
              <a:t>X'</a:t>
            </a:r>
          </a:p>
        </p:txBody>
      </p:sp>
      <p:sp>
        <p:nvSpPr>
          <p:cNvPr id="50" name="Line 21"/>
          <p:cNvSpPr>
            <a:spLocks noChangeShapeType="1"/>
          </p:cNvSpPr>
          <p:nvPr/>
        </p:nvSpPr>
        <p:spPr bwMode="auto">
          <a:xfrm flipH="1">
            <a:off x="1416651" y="3231657"/>
            <a:ext cx="10969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 name="Text Box 36"/>
          <p:cNvSpPr txBox="1">
            <a:spLocks noChangeArrowheads="1"/>
          </p:cNvSpPr>
          <p:nvPr/>
        </p:nvSpPr>
        <p:spPr bwMode="auto">
          <a:xfrm>
            <a:off x="646714" y="3914282"/>
            <a:ext cx="642937"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ATC</a:t>
            </a:r>
            <a:r>
              <a:rPr lang="en-US" b="1" baseline="-25000" dirty="0">
                <a:latin typeface="+mn-lt"/>
                <a:ea typeface="+mn-ea"/>
              </a:rPr>
              <a:t>x'</a:t>
            </a:r>
          </a:p>
        </p:txBody>
      </p:sp>
      <p:sp>
        <p:nvSpPr>
          <p:cNvPr id="30" name="Oval 14"/>
          <p:cNvSpPr>
            <a:spLocks noChangeArrowheads="1"/>
          </p:cNvSpPr>
          <p:nvPr/>
        </p:nvSpPr>
        <p:spPr bwMode="auto">
          <a:xfrm>
            <a:off x="2378676" y="3166570"/>
            <a:ext cx="141288" cy="141287"/>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32" name="Oval 13"/>
          <p:cNvSpPr>
            <a:spLocks noChangeArrowheads="1"/>
          </p:cNvSpPr>
          <p:nvPr/>
        </p:nvSpPr>
        <p:spPr bwMode="auto">
          <a:xfrm>
            <a:off x="6264876" y="4385770"/>
            <a:ext cx="141288" cy="141287"/>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36888"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nodeType="afterGroup">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0501"/>
                                        </p:tgtEl>
                                        <p:attrNameLst>
                                          <p:attrName>style.visibility</p:attrName>
                                        </p:attrNameLst>
                                      </p:cBhvr>
                                      <p:to>
                                        <p:strVal val="visible"/>
                                      </p:to>
                                    </p:set>
                                    <p:animEffect transition="in" filter="wipe(down)">
                                      <p:cBhvr>
                                        <p:cTn id="25" dur="1000"/>
                                        <p:tgtEl>
                                          <p:spTgt spid="20501"/>
                                        </p:tgtEl>
                                      </p:cBhvr>
                                    </p:animEffect>
                                  </p:childTnLst>
                                </p:cTn>
                              </p:par>
                            </p:childTnLst>
                          </p:cTn>
                        </p:par>
                        <p:par>
                          <p:cTn id="26" fill="hold" nodeType="afterGroup">
                            <p:stCondLst>
                              <p:cond delay="3000"/>
                            </p:stCondLst>
                            <p:childTnLst>
                              <p:par>
                                <p:cTn id="27" presetID="16" presetClass="entr" presetSubtype="42"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outHorizontal)">
                                      <p:cBhvr>
                                        <p:cTn id="29" dur="1000"/>
                                        <p:tgtEl>
                                          <p:spTgt spid="18"/>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par>
                          <p:cTn id="32" fill="hold" nodeType="afterGroup">
                            <p:stCondLst>
                              <p:cond delay="40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1000"/>
                                        <p:tgtEl>
                                          <p:spTgt spid="23"/>
                                        </p:tgtEl>
                                      </p:cBhvr>
                                    </p:animEffect>
                                  </p:childTnLst>
                                </p:cTn>
                              </p:par>
                            </p:childTnLst>
                          </p:cTn>
                        </p:par>
                        <p:par>
                          <p:cTn id="36" fill="hold" nodeType="afterGroup">
                            <p:stCondLst>
                              <p:cond delay="5000"/>
                            </p:stCondLst>
                            <p:childTnLst>
                              <p:par>
                                <p:cTn id="37" presetID="1"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nodeType="afterGroup">
                            <p:stCondLst>
                              <p:cond delay="5000"/>
                            </p:stCondLst>
                            <p:childTnLst>
                              <p:par>
                                <p:cTn id="40" presetID="22" presetClass="entr" presetSubtype="2"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right)">
                                      <p:cBhvr>
                                        <p:cTn id="42" dur="1000"/>
                                        <p:tgtEl>
                                          <p:spTgt spid="50"/>
                                        </p:tgtEl>
                                      </p:cBhvr>
                                    </p:animEffect>
                                  </p:childTnLst>
                                </p:cTn>
                              </p:par>
                            </p:childTnLst>
                          </p:cTn>
                        </p:par>
                        <p:par>
                          <p:cTn id="43" fill="hold" nodeType="afterGroup">
                            <p:stCondLst>
                              <p:cond delay="6000"/>
                            </p:stCondLst>
                            <p:childTnLst>
                              <p:par>
                                <p:cTn id="44" presetID="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nodeType="afterGroup">
                            <p:stCondLst>
                              <p:cond delay="6000"/>
                            </p:stCondLst>
                            <p:childTnLst>
                              <p:par>
                                <p:cTn id="47" presetID="23" presetClass="entr" presetSubtype="16"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childTnLst>
                                </p:cTn>
                              </p:par>
                            </p:childTnLst>
                          </p:cTn>
                        </p:par>
                        <p:par>
                          <p:cTn id="51" fill="hold" nodeType="afterGroup">
                            <p:stCondLst>
                              <p:cond delay="7000"/>
                            </p:stCondLst>
                            <p:childTnLst>
                              <p:par>
                                <p:cTn id="52" presetID="22" presetClass="entr" presetSubtype="4" fill="hold" grpId="0" nodeType="afterEffect">
                                  <p:stCondLst>
                                    <p:cond delay="0"/>
                                  </p:stCondLst>
                                  <p:childTnLst>
                                    <p:set>
                                      <p:cBhvr>
                                        <p:cTn id="53" dur="1" fill="hold">
                                          <p:stCondLst>
                                            <p:cond delay="0"/>
                                          </p:stCondLst>
                                        </p:cTn>
                                        <p:tgtEl>
                                          <p:spTgt spid="20502"/>
                                        </p:tgtEl>
                                        <p:attrNameLst>
                                          <p:attrName>style.visibility</p:attrName>
                                        </p:attrNameLst>
                                      </p:cBhvr>
                                      <p:to>
                                        <p:strVal val="visible"/>
                                      </p:to>
                                    </p:set>
                                    <p:animEffect transition="in" filter="wipe(down)">
                                      <p:cBhvr>
                                        <p:cTn id="54" dur="1000"/>
                                        <p:tgtEl>
                                          <p:spTgt spid="20502"/>
                                        </p:tgtEl>
                                      </p:cBhvr>
                                    </p:animEffect>
                                  </p:childTnLst>
                                </p:cTn>
                              </p:par>
                            </p:childTnLst>
                          </p:cTn>
                        </p:par>
                        <p:par>
                          <p:cTn id="55" fill="hold" nodeType="afterGroup">
                            <p:stCondLst>
                              <p:cond delay="8000"/>
                            </p:stCondLst>
                            <p:childTnLst>
                              <p:par>
                                <p:cTn id="56" presetID="23" presetClass="entr" presetSubtype="16"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000" fill="hold"/>
                                        <p:tgtEl>
                                          <p:spTgt spid="32"/>
                                        </p:tgtEl>
                                        <p:attrNameLst>
                                          <p:attrName>ppt_w</p:attrName>
                                        </p:attrNameLst>
                                      </p:cBhvr>
                                      <p:tavLst>
                                        <p:tav tm="0">
                                          <p:val>
                                            <p:fltVal val="0"/>
                                          </p:val>
                                        </p:tav>
                                        <p:tav tm="100000">
                                          <p:val>
                                            <p:strVal val="#ppt_w"/>
                                          </p:val>
                                        </p:tav>
                                      </p:tavLst>
                                    </p:anim>
                                    <p:anim calcmode="lin" valueType="num">
                                      <p:cBhvr>
                                        <p:cTn id="59" dur="1000" fill="hold"/>
                                        <p:tgtEl>
                                          <p:spTgt spid="3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9000"/>
                            </p:stCondLst>
                            <p:childTnLst>
                              <p:par>
                                <p:cTn id="61" presetID="22" presetClass="entr" presetSubtype="1"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1000"/>
                                        <p:tgtEl>
                                          <p:spTgt spid="20"/>
                                        </p:tgtEl>
                                      </p:cBhvr>
                                    </p:animEffect>
                                  </p:childTnLst>
                                </p:cTn>
                              </p:par>
                            </p:childTnLst>
                          </p:cTn>
                        </p:par>
                        <p:par>
                          <p:cTn id="64" fill="hold" nodeType="afterGroup">
                            <p:stCondLst>
                              <p:cond delay="10000"/>
                            </p:stCondLst>
                            <p:childTnLst>
                              <p:par>
                                <p:cTn id="65" presetID="1"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22" presetClass="entr" presetSubtype="2"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right)">
                                      <p:cBhvr>
                                        <p:cTn id="69" dur="1000"/>
                                        <p:tgtEl>
                                          <p:spTgt spid="22"/>
                                        </p:tgtEl>
                                      </p:cBhvr>
                                    </p:animEffect>
                                  </p:childTnLst>
                                </p:cTn>
                              </p:par>
                            </p:childTnLst>
                          </p:cTn>
                        </p:par>
                        <p:par>
                          <p:cTn id="70" fill="hold" nodeType="afterGroup">
                            <p:stCondLst>
                              <p:cond delay="11000"/>
                            </p:stCondLst>
                            <p:childTnLst>
                              <p:par>
                                <p:cTn id="71" presetID="1" presetClass="entr" presetSubtype="0"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22" presetClass="entr" presetSubtype="2"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right)">
                                      <p:cBhvr>
                                        <p:cTn id="75" dur="1000"/>
                                        <p:tgtEl>
                                          <p:spTgt spid="21"/>
                                        </p:tgtEl>
                                      </p:cBhvr>
                                    </p:animEffect>
                                  </p:childTnLst>
                                </p:cTn>
                              </p:par>
                            </p:childTnLst>
                          </p:cTn>
                        </p:par>
                        <p:par>
                          <p:cTn id="76" fill="hold" nodeType="afterGroup">
                            <p:stCondLst>
                              <p:cond delay="12000"/>
                            </p:stCondLst>
                            <p:childTnLst>
                              <p:par>
                                <p:cTn id="77" presetID="1"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p:bldP spid="37" grpId="0"/>
      <p:bldP spid="38" grpId="0"/>
      <p:bldP spid="39" grpId="0"/>
      <p:bldP spid="41" grpId="0"/>
      <p:bldP spid="47" grpId="0"/>
      <p:bldP spid="20501" grpId="0"/>
      <p:bldP spid="20502" grpId="0"/>
      <p:bldP spid="51" grpId="0"/>
      <p:bldP spid="30"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7848600" cy="1143000"/>
          </a:xfrm>
        </p:spPr>
        <p:txBody>
          <a:bodyPr/>
          <a:lstStyle/>
          <a:p>
            <a:pPr eaLnBrk="1" fontAlgn="auto" hangingPunct="1">
              <a:spcAft>
                <a:spcPts val="0"/>
              </a:spcAft>
              <a:defRPr/>
            </a:pPr>
            <a:r>
              <a:rPr lang="en-US" altLang="en-US" dirty="0">
                <a:ea typeface="+mj-ea"/>
              </a:rPr>
              <a:t>Assessment and Policy Options</a:t>
            </a:r>
          </a:p>
        </p:txBody>
      </p:sp>
      <p:sp>
        <p:nvSpPr>
          <p:cNvPr id="38915" name="Content Placeholder 2"/>
          <p:cNvSpPr>
            <a:spLocks noGrp="1"/>
          </p:cNvSpPr>
          <p:nvPr>
            <p:ph idx="1"/>
          </p:nvPr>
        </p:nvSpPr>
        <p:spPr/>
        <p:txBody>
          <a:bodyPr/>
          <a:lstStyle/>
          <a:p>
            <a:pPr eaLnBrk="1" hangingPunct="1"/>
            <a:r>
              <a:rPr lang="en-US" altLang="en-US" sz="3200" dirty="0"/>
              <a:t>Antitrust laws</a:t>
            </a:r>
          </a:p>
          <a:p>
            <a:pPr lvl="1" eaLnBrk="1" hangingPunct="1">
              <a:buClr>
                <a:schemeClr val="accent1"/>
              </a:buClr>
            </a:pPr>
            <a:r>
              <a:rPr lang="en-US" altLang="en-US" sz="3200" dirty="0"/>
              <a:t>Break up the firm</a:t>
            </a:r>
          </a:p>
          <a:p>
            <a:pPr eaLnBrk="1" hangingPunct="1"/>
            <a:r>
              <a:rPr lang="en-US" altLang="en-US" sz="3200" dirty="0"/>
              <a:t>Regulate it</a:t>
            </a:r>
          </a:p>
          <a:p>
            <a:pPr lvl="1" eaLnBrk="1" hangingPunct="1">
              <a:buClr>
                <a:schemeClr val="accent1"/>
              </a:buClr>
            </a:pPr>
            <a:r>
              <a:rPr lang="en-US" altLang="en-US" sz="3200" dirty="0"/>
              <a:t>Government determines price and quantity</a:t>
            </a:r>
          </a:p>
          <a:p>
            <a:pPr eaLnBrk="1" hangingPunct="1"/>
            <a:r>
              <a:rPr lang="en-US" altLang="en-US" sz="3200" dirty="0"/>
              <a:t>Ignore it</a:t>
            </a:r>
          </a:p>
          <a:p>
            <a:pPr lvl="1" eaLnBrk="1" hangingPunct="1">
              <a:buClr>
                <a:schemeClr val="accent1"/>
              </a:buClr>
            </a:pPr>
            <a:r>
              <a:rPr lang="en-US" altLang="en-US" sz="3200" dirty="0"/>
              <a:t>Let time and markets get rid of monopoly</a:t>
            </a:r>
          </a:p>
        </p:txBody>
      </p:sp>
      <p:sp>
        <p:nvSpPr>
          <p:cNvPr id="38916"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7620000" cy="792162"/>
          </a:xfrm>
        </p:spPr>
        <p:txBody>
          <a:bodyPr/>
          <a:lstStyle/>
          <a:p>
            <a:pPr eaLnBrk="1" fontAlgn="auto" hangingPunct="1">
              <a:spcAft>
                <a:spcPts val="0"/>
              </a:spcAft>
              <a:defRPr/>
            </a:pPr>
            <a:r>
              <a:rPr lang="en-US" altLang="en-US" dirty="0">
                <a:ea typeface="+mj-ea"/>
              </a:rPr>
              <a:t>Global Perspective</a:t>
            </a:r>
          </a:p>
        </p:txBody>
      </p:sp>
      <p:sp>
        <p:nvSpPr>
          <p:cNvPr id="5" name="TextBox 1"/>
          <p:cNvSpPr txBox="1">
            <a:spLocks noChangeArrowheads="1"/>
          </p:cNvSpPr>
          <p:nvPr/>
        </p:nvSpPr>
        <p:spPr bwMode="auto">
          <a:xfrm>
            <a:off x="76200" y="6477000"/>
            <a:ext cx="484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LO5</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992" y="1291069"/>
            <a:ext cx="4094416" cy="528139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fontAlgn="auto" hangingPunct="1">
              <a:spcAft>
                <a:spcPts val="0"/>
              </a:spcAft>
              <a:defRPr/>
            </a:pPr>
            <a:r>
              <a:rPr lang="en-US" altLang="en-US" dirty="0">
                <a:ea typeface="+mj-ea"/>
              </a:rPr>
              <a:t>Price Discrimination</a:t>
            </a:r>
          </a:p>
        </p:txBody>
      </p:sp>
      <p:sp>
        <p:nvSpPr>
          <p:cNvPr id="23555" name="Content Placeholder 2"/>
          <p:cNvSpPr>
            <a:spLocks noGrp="1"/>
          </p:cNvSpPr>
          <p:nvPr>
            <p:ph idx="1"/>
          </p:nvPr>
        </p:nvSpPr>
        <p:spPr/>
        <p:txBody>
          <a:bodyPr rtlCol="0">
            <a:normAutofit/>
          </a:bodyPr>
          <a:lstStyle/>
          <a:p>
            <a:pPr eaLnBrk="1" fontAlgn="auto" hangingPunct="1">
              <a:spcAft>
                <a:spcPts val="0"/>
              </a:spcAft>
              <a:buFont typeface="Arial" charset="0"/>
              <a:buChar char="•"/>
              <a:defRPr/>
            </a:pPr>
            <a:r>
              <a:rPr lang="en-US" sz="3200" b="1" dirty="0">
                <a:solidFill>
                  <a:schemeClr val="accent5">
                    <a:lumMod val="75000"/>
                  </a:schemeClr>
                </a:solidFill>
                <a:ea typeface="+mn-ea"/>
              </a:rPr>
              <a:t>Price discrimination</a:t>
            </a:r>
          </a:p>
          <a:p>
            <a:pPr marL="640080" lvl="1" eaLnBrk="1" fontAlgn="auto" hangingPunct="1">
              <a:spcAft>
                <a:spcPts val="0"/>
              </a:spcAft>
              <a:buClr>
                <a:schemeClr val="accent1"/>
              </a:buClr>
              <a:buFont typeface="Arial" charset="0"/>
              <a:buChar char="•"/>
              <a:defRPr/>
            </a:pPr>
            <a:r>
              <a:rPr lang="en-US" sz="3200" dirty="0">
                <a:ea typeface="+mn-ea"/>
              </a:rPr>
              <a:t>Charging different buyers different prices</a:t>
            </a:r>
          </a:p>
          <a:p>
            <a:pPr marL="640080" lvl="1" eaLnBrk="1" fontAlgn="auto" hangingPunct="1">
              <a:spcAft>
                <a:spcPts val="0"/>
              </a:spcAft>
              <a:buClr>
                <a:schemeClr val="accent1"/>
              </a:buClr>
              <a:buFont typeface="Arial" charset="0"/>
              <a:buChar char="•"/>
              <a:defRPr/>
            </a:pPr>
            <a:r>
              <a:rPr lang="en-US" sz="3200" dirty="0">
                <a:ea typeface="+mn-ea"/>
              </a:rPr>
              <a:t>Different prices are not based on cost differences</a:t>
            </a:r>
          </a:p>
          <a:p>
            <a:pPr eaLnBrk="1" fontAlgn="auto" hangingPunct="1">
              <a:spcAft>
                <a:spcPts val="0"/>
              </a:spcAft>
              <a:buFont typeface="Arial" charset="0"/>
              <a:buChar char="•"/>
              <a:defRPr/>
            </a:pPr>
            <a:r>
              <a:rPr lang="en-US" sz="3200" dirty="0">
                <a:ea typeface="+mn-ea"/>
              </a:rPr>
              <a:t>Conditions for success</a:t>
            </a:r>
          </a:p>
          <a:p>
            <a:pPr marL="640080" lvl="1" eaLnBrk="1" fontAlgn="auto" hangingPunct="1">
              <a:spcAft>
                <a:spcPts val="0"/>
              </a:spcAft>
              <a:buClr>
                <a:schemeClr val="accent1"/>
              </a:buClr>
              <a:buFont typeface="Arial" charset="0"/>
              <a:buChar char="•"/>
              <a:defRPr/>
            </a:pPr>
            <a:r>
              <a:rPr lang="en-US" sz="3200" dirty="0">
                <a:ea typeface="+mn-ea"/>
              </a:rPr>
              <a:t>Monopoly power</a:t>
            </a:r>
          </a:p>
          <a:p>
            <a:pPr marL="640080" lvl="1" eaLnBrk="1" fontAlgn="auto" hangingPunct="1">
              <a:spcAft>
                <a:spcPts val="0"/>
              </a:spcAft>
              <a:buClr>
                <a:schemeClr val="accent1"/>
              </a:buClr>
              <a:buFont typeface="Arial" charset="0"/>
              <a:buChar char="•"/>
              <a:defRPr/>
            </a:pPr>
            <a:r>
              <a:rPr lang="en-US" sz="3200" dirty="0">
                <a:ea typeface="+mn-ea"/>
              </a:rPr>
              <a:t>Market segregation</a:t>
            </a:r>
          </a:p>
          <a:p>
            <a:pPr marL="640080" lvl="1" eaLnBrk="1" fontAlgn="auto" hangingPunct="1">
              <a:spcAft>
                <a:spcPts val="0"/>
              </a:spcAft>
              <a:buClr>
                <a:schemeClr val="accent1"/>
              </a:buClr>
              <a:buFont typeface="Arial" charset="0"/>
              <a:buChar char="•"/>
              <a:defRPr/>
            </a:pPr>
            <a:r>
              <a:rPr lang="en-US" sz="3200" dirty="0">
                <a:ea typeface="+mn-ea"/>
              </a:rPr>
              <a:t>No resale</a:t>
            </a:r>
          </a:p>
        </p:txBody>
      </p:sp>
      <p:sp>
        <p:nvSpPr>
          <p:cNvPr id="43012"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274638"/>
            <a:ext cx="8153400" cy="1143000"/>
          </a:xfrm>
        </p:spPr>
        <p:txBody>
          <a:bodyPr/>
          <a:lstStyle/>
          <a:p>
            <a:pPr eaLnBrk="1" fontAlgn="auto" hangingPunct="1">
              <a:spcAft>
                <a:spcPts val="0"/>
              </a:spcAft>
              <a:defRPr/>
            </a:pPr>
            <a:r>
              <a:rPr lang="en-US" altLang="en-US" dirty="0">
                <a:ea typeface="+mj-ea"/>
              </a:rPr>
              <a:t>Examples of Price Discrimination</a:t>
            </a:r>
          </a:p>
        </p:txBody>
      </p:sp>
      <p:sp>
        <p:nvSpPr>
          <p:cNvPr id="45059" name="Content Placeholder 2"/>
          <p:cNvSpPr>
            <a:spLocks noGrp="1"/>
          </p:cNvSpPr>
          <p:nvPr>
            <p:ph idx="1"/>
          </p:nvPr>
        </p:nvSpPr>
        <p:spPr/>
        <p:txBody>
          <a:bodyPr/>
          <a:lstStyle/>
          <a:p>
            <a:pPr eaLnBrk="1" hangingPunct="1"/>
            <a:r>
              <a:rPr lang="en-US" altLang="en-US" sz="3200" dirty="0"/>
              <a:t>Business travel</a:t>
            </a:r>
          </a:p>
          <a:p>
            <a:pPr eaLnBrk="1" hangingPunct="1"/>
            <a:r>
              <a:rPr lang="en-US" altLang="en-US" sz="3200" dirty="0"/>
              <a:t>Electric utilities</a:t>
            </a:r>
          </a:p>
          <a:p>
            <a:pPr eaLnBrk="1" hangingPunct="1"/>
            <a:r>
              <a:rPr lang="en-US" altLang="en-US" sz="3200" dirty="0"/>
              <a:t>Movie theaters</a:t>
            </a:r>
          </a:p>
          <a:p>
            <a:pPr eaLnBrk="1" hangingPunct="1"/>
            <a:r>
              <a:rPr lang="en-US" altLang="en-US" sz="3200" dirty="0"/>
              <a:t>Golf courses</a:t>
            </a:r>
          </a:p>
          <a:p>
            <a:pPr eaLnBrk="1" hangingPunct="1"/>
            <a:r>
              <a:rPr lang="en-US" altLang="en-US" sz="3200" dirty="0"/>
              <a:t>Railroad companies</a:t>
            </a:r>
          </a:p>
          <a:p>
            <a:pPr eaLnBrk="1" hangingPunct="1"/>
            <a:r>
              <a:rPr lang="en-US" altLang="en-US" sz="3200" dirty="0"/>
              <a:t>Coupons</a:t>
            </a:r>
          </a:p>
          <a:p>
            <a:pPr eaLnBrk="1" hangingPunct="1"/>
            <a:r>
              <a:rPr lang="en-US" altLang="en-US" sz="3200" dirty="0"/>
              <a:t>International trade</a:t>
            </a:r>
          </a:p>
        </p:txBody>
      </p:sp>
      <p:sp>
        <p:nvSpPr>
          <p:cNvPr id="4506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6" descr="gridline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63" y="2310606"/>
            <a:ext cx="3233737"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78" descr="gridline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310606"/>
            <a:ext cx="3233738"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p:nvPr/>
        </p:nvSpPr>
        <p:spPr>
          <a:xfrm>
            <a:off x="4906963" y="3926681"/>
            <a:ext cx="1189037" cy="365125"/>
          </a:xfrm>
          <a:prstGeom prst="rect">
            <a:avLst/>
          </a:prstGeom>
          <a:solidFill>
            <a:srgbClr val="7CC6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 name="Rectangle 69"/>
          <p:cNvSpPr/>
          <p:nvPr/>
        </p:nvSpPr>
        <p:spPr>
          <a:xfrm>
            <a:off x="609600" y="2920206"/>
            <a:ext cx="1279525" cy="1279525"/>
          </a:xfrm>
          <a:prstGeom prst="rect">
            <a:avLst/>
          </a:prstGeom>
          <a:solidFill>
            <a:srgbClr val="7CC6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60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Graphical Analysis</a:t>
            </a:r>
          </a:p>
        </p:txBody>
      </p:sp>
      <p:cxnSp>
        <p:nvCxnSpPr>
          <p:cNvPr id="72" name="Straight Connector 71"/>
          <p:cNvCxnSpPr/>
          <p:nvPr/>
        </p:nvCxnSpPr>
        <p:spPr>
          <a:xfrm>
            <a:off x="609600" y="4214018"/>
            <a:ext cx="2651125" cy="1588"/>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906963" y="4291806"/>
            <a:ext cx="2560637" cy="1587"/>
          </a:xfrm>
          <a:prstGeom prst="line">
            <a:avLst/>
          </a:prstGeom>
          <a:ln w="571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140000">
            <a:off x="5321300" y="4148931"/>
            <a:ext cx="2743200" cy="1587"/>
          </a:xfrm>
          <a:prstGeom prst="line">
            <a:avLst/>
          </a:prstGeom>
          <a:ln w="571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980000">
            <a:off x="4946650" y="4372768"/>
            <a:ext cx="2520950" cy="158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4020000">
            <a:off x="504825" y="3998118"/>
            <a:ext cx="2560638" cy="158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3420000">
            <a:off x="1081882" y="3841749"/>
            <a:ext cx="2743200" cy="1587"/>
          </a:xfrm>
          <a:prstGeom prst="line">
            <a:avLst/>
          </a:prstGeom>
          <a:ln w="57150">
            <a:solidFill>
              <a:srgbClr val="6699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a:spLocks noChangeArrowheads="1"/>
          </p:cNvSpPr>
          <p:nvPr/>
        </p:nvSpPr>
        <p:spPr bwMode="auto">
          <a:xfrm>
            <a:off x="3200400" y="3987006"/>
            <a:ext cx="1447800" cy="36988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MC = ATC</a:t>
            </a:r>
          </a:p>
        </p:txBody>
      </p:sp>
      <p:sp>
        <p:nvSpPr>
          <p:cNvPr id="57" name="TextBox 56"/>
          <p:cNvSpPr txBox="1">
            <a:spLocks noChangeArrowheads="1"/>
          </p:cNvSpPr>
          <p:nvPr/>
        </p:nvSpPr>
        <p:spPr bwMode="auto">
          <a:xfrm>
            <a:off x="7448550" y="4063206"/>
            <a:ext cx="1295400" cy="36988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MC = ATC</a:t>
            </a:r>
          </a:p>
        </p:txBody>
      </p:sp>
      <p:sp>
        <p:nvSpPr>
          <p:cNvPr id="58" name="TextBox 57"/>
          <p:cNvSpPr txBox="1">
            <a:spLocks noChangeArrowheads="1"/>
          </p:cNvSpPr>
          <p:nvPr/>
        </p:nvSpPr>
        <p:spPr bwMode="auto">
          <a:xfrm>
            <a:off x="1676400" y="4777581"/>
            <a:ext cx="457200" cy="36988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Q</a:t>
            </a:r>
            <a:r>
              <a:rPr lang="en-US" b="1" baseline="-25000" dirty="0">
                <a:latin typeface="+mn-lt"/>
                <a:ea typeface="+mn-ea"/>
              </a:rPr>
              <a:t>b</a:t>
            </a:r>
          </a:p>
        </p:txBody>
      </p:sp>
      <p:sp>
        <p:nvSpPr>
          <p:cNvPr id="59" name="TextBox 58"/>
          <p:cNvSpPr txBox="1">
            <a:spLocks noChangeArrowheads="1"/>
          </p:cNvSpPr>
          <p:nvPr/>
        </p:nvSpPr>
        <p:spPr bwMode="auto">
          <a:xfrm>
            <a:off x="5943600" y="4483893"/>
            <a:ext cx="457200" cy="646113"/>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dirty="0">
                <a:latin typeface="Arial" charset="0"/>
                <a:ea typeface="+mn-ea"/>
              </a:rPr>
              <a:t> </a:t>
            </a:r>
            <a:r>
              <a:rPr lang="en-US" b="1" dirty="0">
                <a:latin typeface="+mn-lt"/>
                <a:ea typeface="+mn-ea"/>
              </a:rPr>
              <a:t>Q</a:t>
            </a:r>
            <a:r>
              <a:rPr lang="en-US" b="1" baseline="-25000" dirty="0">
                <a:latin typeface="+mn-lt"/>
                <a:ea typeface="+mn-ea"/>
              </a:rPr>
              <a:t>s</a:t>
            </a:r>
          </a:p>
        </p:txBody>
      </p:sp>
      <p:sp>
        <p:nvSpPr>
          <p:cNvPr id="60" name="TextBox 59"/>
          <p:cNvSpPr txBox="1">
            <a:spLocks noChangeArrowheads="1"/>
          </p:cNvSpPr>
          <p:nvPr/>
        </p:nvSpPr>
        <p:spPr bwMode="auto">
          <a:xfrm>
            <a:off x="4419600" y="3758406"/>
            <a:ext cx="457200" cy="36988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dirty="0">
                <a:latin typeface="+mn-lt"/>
                <a:ea typeface="+mn-ea"/>
              </a:rPr>
              <a:t>P</a:t>
            </a:r>
            <a:r>
              <a:rPr lang="en-US" b="1" baseline="-25000" dirty="0">
                <a:latin typeface="+mn-lt"/>
                <a:ea typeface="+mn-ea"/>
              </a:rPr>
              <a:t>s</a:t>
            </a:r>
          </a:p>
        </p:txBody>
      </p:sp>
      <p:sp>
        <p:nvSpPr>
          <p:cNvPr id="61" name="TextBox 60"/>
          <p:cNvSpPr txBox="1">
            <a:spLocks noChangeArrowheads="1"/>
          </p:cNvSpPr>
          <p:nvPr/>
        </p:nvSpPr>
        <p:spPr bwMode="auto">
          <a:xfrm>
            <a:off x="228600" y="2767806"/>
            <a:ext cx="457200" cy="36988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P</a:t>
            </a:r>
            <a:r>
              <a:rPr lang="en-US" b="1" baseline="-25000" dirty="0">
                <a:latin typeface="+mn-lt"/>
                <a:ea typeface="+mn-ea"/>
              </a:rPr>
              <a:t>b</a:t>
            </a:r>
          </a:p>
        </p:txBody>
      </p:sp>
      <p:sp>
        <p:nvSpPr>
          <p:cNvPr id="25619" name="TextBox 61"/>
          <p:cNvSpPr txBox="1">
            <a:spLocks noChangeArrowheads="1"/>
          </p:cNvSpPr>
          <p:nvPr/>
        </p:nvSpPr>
        <p:spPr bwMode="auto">
          <a:xfrm>
            <a:off x="228600" y="1929606"/>
            <a:ext cx="365125" cy="646112"/>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Arial" charset="0"/>
                <a:ea typeface="+mn-ea"/>
              </a:rPr>
              <a:t> </a:t>
            </a:r>
            <a:r>
              <a:rPr lang="en-US" b="1" dirty="0">
                <a:latin typeface="+mn-lt"/>
                <a:ea typeface="+mn-ea"/>
              </a:rPr>
              <a:t>P</a:t>
            </a:r>
            <a:endParaRPr lang="en-US" b="1" baseline="-25000" dirty="0">
              <a:latin typeface="+mn-lt"/>
              <a:ea typeface="+mn-ea"/>
            </a:endParaRPr>
          </a:p>
        </p:txBody>
      </p:sp>
      <p:sp>
        <p:nvSpPr>
          <p:cNvPr id="25620" name="TextBox 62"/>
          <p:cNvSpPr txBox="1">
            <a:spLocks noChangeArrowheads="1"/>
          </p:cNvSpPr>
          <p:nvPr/>
        </p:nvSpPr>
        <p:spPr bwMode="auto">
          <a:xfrm>
            <a:off x="4511675" y="2158206"/>
            <a:ext cx="365125" cy="36988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P</a:t>
            </a:r>
            <a:endParaRPr lang="en-US" b="1" baseline="-25000" dirty="0">
              <a:latin typeface="+mn-lt"/>
              <a:ea typeface="+mn-ea"/>
            </a:endParaRPr>
          </a:p>
        </p:txBody>
      </p:sp>
      <p:sp>
        <p:nvSpPr>
          <p:cNvPr id="64" name="TextBox 63"/>
          <p:cNvSpPr txBox="1">
            <a:spLocks noChangeArrowheads="1"/>
          </p:cNvSpPr>
          <p:nvPr/>
        </p:nvSpPr>
        <p:spPr bwMode="auto">
          <a:xfrm>
            <a:off x="2286000" y="5007768"/>
            <a:ext cx="685800" cy="369888"/>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MR</a:t>
            </a:r>
            <a:r>
              <a:rPr lang="en-US" b="1" baseline="-25000" dirty="0">
                <a:latin typeface="+mn-lt"/>
                <a:ea typeface="+mn-ea"/>
              </a:rPr>
              <a:t>b</a:t>
            </a:r>
          </a:p>
        </p:txBody>
      </p:sp>
      <p:sp>
        <p:nvSpPr>
          <p:cNvPr id="65" name="TextBox 64"/>
          <p:cNvSpPr txBox="1">
            <a:spLocks noChangeArrowheads="1"/>
          </p:cNvSpPr>
          <p:nvPr/>
        </p:nvSpPr>
        <p:spPr bwMode="auto">
          <a:xfrm>
            <a:off x="7239000" y="4931568"/>
            <a:ext cx="685800" cy="369888"/>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MR</a:t>
            </a:r>
            <a:r>
              <a:rPr lang="en-US" b="1" baseline="-25000" dirty="0">
                <a:latin typeface="+mn-lt"/>
                <a:ea typeface="+mn-ea"/>
              </a:rPr>
              <a:t>s</a:t>
            </a:r>
          </a:p>
        </p:txBody>
      </p:sp>
      <p:sp>
        <p:nvSpPr>
          <p:cNvPr id="66" name="TextBox 65"/>
          <p:cNvSpPr txBox="1">
            <a:spLocks noChangeArrowheads="1"/>
          </p:cNvSpPr>
          <p:nvPr/>
        </p:nvSpPr>
        <p:spPr bwMode="auto">
          <a:xfrm>
            <a:off x="3200400" y="4901406"/>
            <a:ext cx="457200" cy="36988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D</a:t>
            </a:r>
            <a:r>
              <a:rPr lang="en-US" b="1" baseline="-25000" dirty="0">
                <a:latin typeface="+mn-lt"/>
                <a:ea typeface="+mn-ea"/>
              </a:rPr>
              <a:t>b</a:t>
            </a:r>
          </a:p>
        </p:txBody>
      </p:sp>
      <p:sp>
        <p:nvSpPr>
          <p:cNvPr id="67" name="TextBox 66"/>
          <p:cNvSpPr txBox="1">
            <a:spLocks noChangeArrowheads="1"/>
          </p:cNvSpPr>
          <p:nvPr/>
        </p:nvSpPr>
        <p:spPr bwMode="auto">
          <a:xfrm>
            <a:off x="7966075" y="4479131"/>
            <a:ext cx="549275" cy="369887"/>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D</a:t>
            </a:r>
            <a:r>
              <a:rPr lang="en-US" b="1" baseline="-25000" dirty="0">
                <a:latin typeface="+mn-lt"/>
                <a:ea typeface="+mn-ea"/>
              </a:rPr>
              <a:t>s</a:t>
            </a:r>
          </a:p>
        </p:txBody>
      </p:sp>
      <p:sp>
        <p:nvSpPr>
          <p:cNvPr id="25625" name="TextBox 67"/>
          <p:cNvSpPr txBox="1">
            <a:spLocks noChangeArrowheads="1"/>
          </p:cNvSpPr>
          <p:nvPr/>
        </p:nvSpPr>
        <p:spPr bwMode="auto">
          <a:xfrm>
            <a:off x="990600" y="5598318"/>
            <a:ext cx="2468563" cy="366713"/>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 Small businesses</a:t>
            </a:r>
          </a:p>
        </p:txBody>
      </p:sp>
      <p:sp>
        <p:nvSpPr>
          <p:cNvPr id="69" name="TextBox 68"/>
          <p:cNvSpPr txBox="1">
            <a:spLocks noChangeArrowheads="1"/>
          </p:cNvSpPr>
          <p:nvPr/>
        </p:nvSpPr>
        <p:spPr bwMode="auto">
          <a:xfrm>
            <a:off x="5513388" y="5587206"/>
            <a:ext cx="2468562" cy="366712"/>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(b) Students</a:t>
            </a:r>
          </a:p>
        </p:txBody>
      </p:sp>
      <p:sp>
        <p:nvSpPr>
          <p:cNvPr id="75" name="TextBox 74"/>
          <p:cNvSpPr txBox="1">
            <a:spLocks noChangeArrowheads="1"/>
          </p:cNvSpPr>
          <p:nvPr/>
        </p:nvSpPr>
        <p:spPr bwMode="auto">
          <a:xfrm>
            <a:off x="1828800" y="2310606"/>
            <a:ext cx="1554163" cy="923925"/>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dirty="0">
                <a:latin typeface="+mn-lt"/>
                <a:ea typeface="+mn-ea"/>
              </a:rPr>
              <a:t>Economic profit</a:t>
            </a:r>
          </a:p>
          <a:p>
            <a:pPr algn="ctr" eaLnBrk="1" hangingPunct="1">
              <a:defRPr/>
            </a:pPr>
            <a:endParaRPr lang="en-US" b="1" dirty="0">
              <a:latin typeface="Arial" charset="0"/>
              <a:ea typeface="+mn-ea"/>
            </a:endParaRPr>
          </a:p>
        </p:txBody>
      </p:sp>
      <p:sp>
        <p:nvSpPr>
          <p:cNvPr id="76" name="TextBox 75"/>
          <p:cNvSpPr txBox="1">
            <a:spLocks noChangeArrowheads="1"/>
          </p:cNvSpPr>
          <p:nvPr/>
        </p:nvSpPr>
        <p:spPr bwMode="auto">
          <a:xfrm>
            <a:off x="5486400" y="2682081"/>
            <a:ext cx="1554163" cy="923925"/>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dirty="0">
                <a:latin typeface="+mn-lt"/>
                <a:ea typeface="+mn-ea"/>
              </a:rPr>
              <a:t>Economic profit</a:t>
            </a:r>
          </a:p>
          <a:p>
            <a:pPr algn="ctr" eaLnBrk="1" hangingPunct="1">
              <a:defRPr/>
            </a:pPr>
            <a:endParaRPr lang="en-US" b="1" dirty="0">
              <a:latin typeface="Arial" charset="0"/>
              <a:ea typeface="+mn-ea"/>
            </a:endParaRPr>
          </a:p>
        </p:txBody>
      </p:sp>
      <p:cxnSp>
        <p:nvCxnSpPr>
          <p:cNvPr id="78" name="Straight Connector 77"/>
          <p:cNvCxnSpPr/>
          <p:nvPr/>
        </p:nvCxnSpPr>
        <p:spPr>
          <a:xfrm rot="10440000" flipV="1">
            <a:off x="1270000" y="2799556"/>
            <a:ext cx="914400" cy="5476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5181600" y="3271044"/>
            <a:ext cx="731837" cy="639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13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up)">
                                      <p:cBhvr>
                                        <p:cTn id="14" dur="500"/>
                                        <p:tgtEl>
                                          <p:spTgt spid="55"/>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blinds(horizontal)">
                                      <p:cBhvr>
                                        <p:cTn id="18" dur="1000"/>
                                        <p:tgtEl>
                                          <p:spTgt spid="66"/>
                                        </p:tgtEl>
                                      </p:cBhvr>
                                    </p:animEffect>
                                  </p:childTnLst>
                                </p:cTn>
                              </p:par>
                            </p:childTnLst>
                          </p:cTn>
                        </p:par>
                        <p:par>
                          <p:cTn id="19" fill="hold" nodeType="afterGroup">
                            <p:stCondLst>
                              <p:cond delay="2000"/>
                            </p:stCondLst>
                            <p:childTnLst>
                              <p:par>
                                <p:cTn id="20" presetID="22" presetClass="entr" presetSubtype="1"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up)">
                                      <p:cBhvr>
                                        <p:cTn id="22" dur="1000"/>
                                        <p:tgtEl>
                                          <p:spTgt spid="54"/>
                                        </p:tgtEl>
                                      </p:cBhvr>
                                    </p:animEffect>
                                  </p:childTnLst>
                                </p:cTn>
                              </p:par>
                            </p:childTnLst>
                          </p:cTn>
                        </p:par>
                        <p:par>
                          <p:cTn id="23" fill="hold" nodeType="afterGroup">
                            <p:stCondLst>
                              <p:cond delay="3000"/>
                            </p:stCondLst>
                            <p:childTnLst>
                              <p:par>
                                <p:cTn id="24" presetID="3" presetClass="entr" presetSubtype="1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blinds(horizontal)">
                                      <p:cBhvr>
                                        <p:cTn id="26" dur="1000"/>
                                        <p:tgtEl>
                                          <p:spTgt spid="64"/>
                                        </p:tgtEl>
                                      </p:cBhvr>
                                    </p:animEffect>
                                  </p:childTnLst>
                                </p:cTn>
                              </p:par>
                            </p:childTnLst>
                          </p:cTn>
                        </p:par>
                        <p:par>
                          <p:cTn id="27" fill="hold" nodeType="afterGroup">
                            <p:stCondLst>
                              <p:cond delay="4000"/>
                            </p:stCondLst>
                            <p:childTnLst>
                              <p:par>
                                <p:cTn id="28" presetID="3" presetClass="entr" presetSubtype="10"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linds(horizontal)">
                                      <p:cBhvr>
                                        <p:cTn id="30" dur="1000"/>
                                        <p:tgtEl>
                                          <p:spTgt spid="58"/>
                                        </p:tgtEl>
                                      </p:cBhvr>
                                    </p:animEffect>
                                  </p:childTnLst>
                                </p:cTn>
                              </p:par>
                            </p:childTnLst>
                          </p:cTn>
                        </p:par>
                        <p:par>
                          <p:cTn id="31" fill="hold" nodeType="afterGroup">
                            <p:stCondLst>
                              <p:cond delay="5000"/>
                            </p:stCondLst>
                            <p:childTnLst>
                              <p:par>
                                <p:cTn id="32" presetID="3" presetClass="entr" presetSubtype="10"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blinds(horizontal)">
                                      <p:cBhvr>
                                        <p:cTn id="34" dur="1000"/>
                                        <p:tgtEl>
                                          <p:spTgt spid="61"/>
                                        </p:tgtEl>
                                      </p:cBhvr>
                                    </p:animEffect>
                                  </p:childTnLst>
                                </p:cTn>
                              </p:par>
                            </p:childTnLst>
                          </p:cTn>
                        </p:par>
                        <p:par>
                          <p:cTn id="35" fill="hold" nodeType="afterGroup">
                            <p:stCondLst>
                              <p:cond delay="6000"/>
                            </p:stCondLst>
                            <p:childTnLst>
                              <p:par>
                                <p:cTn id="36" presetID="3" presetClass="entr" presetSubtype="10" fill="hold" grpId="0" nodeType="after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blinds(horizontal)">
                                      <p:cBhvr>
                                        <p:cTn id="38" dur="1000"/>
                                        <p:tgtEl>
                                          <p:spTgt spid="70"/>
                                        </p:tgtEl>
                                      </p:cBhvr>
                                    </p:animEffect>
                                  </p:childTnLst>
                                </p:cTn>
                              </p:par>
                            </p:childTnLst>
                          </p:cTn>
                        </p:par>
                        <p:par>
                          <p:cTn id="39" fill="hold" nodeType="afterGroup">
                            <p:stCondLst>
                              <p:cond delay="7000"/>
                            </p:stCondLst>
                            <p:childTnLst>
                              <p:par>
                                <p:cTn id="40" presetID="22" presetClass="entr" presetSubtype="1" fill="hold" nodeType="after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1000"/>
                                        <p:tgtEl>
                                          <p:spTgt spid="78"/>
                                        </p:tgtEl>
                                      </p:cBhvr>
                                    </p:animEffect>
                                  </p:childTnLst>
                                </p:cTn>
                              </p:par>
                              <p:par>
                                <p:cTn id="43" presetID="23" presetClass="entr" presetSubtype="16"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1000" fill="hold"/>
                                        <p:tgtEl>
                                          <p:spTgt spid="75"/>
                                        </p:tgtEl>
                                        <p:attrNameLst>
                                          <p:attrName>ppt_w</p:attrName>
                                        </p:attrNameLst>
                                      </p:cBhvr>
                                      <p:tavLst>
                                        <p:tav tm="0">
                                          <p:val>
                                            <p:fltVal val="0"/>
                                          </p:val>
                                        </p:tav>
                                        <p:tav tm="100000">
                                          <p:val>
                                            <p:strVal val="#ppt_w"/>
                                          </p:val>
                                        </p:tav>
                                      </p:tavLst>
                                    </p:anim>
                                    <p:anim calcmode="lin" valueType="num">
                                      <p:cBhvr>
                                        <p:cTn id="46" dur="10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blinds(horizontal)">
                                      <p:cBhvr>
                                        <p:cTn id="51" dur="1000"/>
                                        <p:tgtEl>
                                          <p:spTgt spid="69"/>
                                        </p:tgtEl>
                                      </p:cBhvr>
                                    </p:animEffect>
                                  </p:childTnLst>
                                </p:cTn>
                              </p:par>
                            </p:childTnLst>
                          </p:cTn>
                        </p:par>
                        <p:par>
                          <p:cTn id="52" fill="hold" nodeType="afterGroup">
                            <p:stCondLst>
                              <p:cond delay="1000"/>
                            </p:stCondLst>
                            <p:childTnLst>
                              <p:par>
                                <p:cTn id="53" presetID="22" presetClass="entr" presetSubtype="8"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left)">
                                      <p:cBhvr>
                                        <p:cTn id="55" dur="1000"/>
                                        <p:tgtEl>
                                          <p:spTgt spid="73"/>
                                        </p:tgtEl>
                                      </p:cBhvr>
                                    </p:animEffect>
                                  </p:childTnLst>
                                </p:cTn>
                              </p:par>
                            </p:childTnLst>
                          </p:cTn>
                        </p:par>
                        <p:par>
                          <p:cTn id="56" fill="hold" nodeType="afterGroup">
                            <p:stCondLst>
                              <p:cond delay="2000"/>
                            </p:stCondLst>
                            <p:childTnLst>
                              <p:par>
                                <p:cTn id="57" presetID="3" presetClass="entr" presetSubtype="1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blinds(horizontal)">
                                      <p:cBhvr>
                                        <p:cTn id="59" dur="1000"/>
                                        <p:tgtEl>
                                          <p:spTgt spid="57"/>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1000"/>
                                        <p:tgtEl>
                                          <p:spTgt spid="50"/>
                                        </p:tgtEl>
                                      </p:cBhvr>
                                    </p:animEffect>
                                  </p:childTnLst>
                                </p:cTn>
                              </p:par>
                            </p:childTnLst>
                          </p:cTn>
                        </p:par>
                        <p:par>
                          <p:cTn id="64" fill="hold" nodeType="afterGroup">
                            <p:stCondLst>
                              <p:cond delay="4000"/>
                            </p:stCondLst>
                            <p:childTnLst>
                              <p:par>
                                <p:cTn id="65" presetID="3" presetClass="entr" presetSubtype="10"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linds(horizontal)">
                                      <p:cBhvr>
                                        <p:cTn id="67" dur="1000"/>
                                        <p:tgtEl>
                                          <p:spTgt spid="67"/>
                                        </p:tgtEl>
                                      </p:cBhvr>
                                    </p:animEffect>
                                  </p:childTnLst>
                                </p:cTn>
                              </p:par>
                            </p:childTnLst>
                          </p:cTn>
                        </p:par>
                        <p:par>
                          <p:cTn id="68" fill="hold" nodeType="afterGroup">
                            <p:stCondLst>
                              <p:cond delay="5000"/>
                            </p:stCondLst>
                            <p:childTnLst>
                              <p:par>
                                <p:cTn id="69" presetID="22" presetClass="entr" presetSubtype="1"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up)">
                                      <p:cBhvr>
                                        <p:cTn id="71" dur="1000"/>
                                        <p:tgtEl>
                                          <p:spTgt spid="51"/>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blinds(horizontal)">
                                      <p:cBhvr>
                                        <p:cTn id="74" dur="500"/>
                                        <p:tgtEl>
                                          <p:spTgt spid="65"/>
                                        </p:tgtEl>
                                      </p:cBhvr>
                                    </p:animEffect>
                                  </p:childTnLst>
                                </p:cTn>
                              </p:par>
                            </p:childTnLst>
                          </p:cTn>
                        </p:par>
                        <p:par>
                          <p:cTn id="75" fill="hold" nodeType="afterGroup">
                            <p:stCondLst>
                              <p:cond delay="6000"/>
                            </p:stCondLst>
                            <p:childTnLst>
                              <p:par>
                                <p:cTn id="76" presetID="3" presetClass="entr" presetSubtype="10"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blinds(horizontal)">
                                      <p:cBhvr>
                                        <p:cTn id="78" dur="1000"/>
                                        <p:tgtEl>
                                          <p:spTgt spid="60"/>
                                        </p:tgtEl>
                                      </p:cBhvr>
                                    </p:animEffect>
                                  </p:childTnLst>
                                </p:cTn>
                              </p:par>
                            </p:childTnLst>
                          </p:cTn>
                        </p:par>
                        <p:par>
                          <p:cTn id="79" fill="hold" nodeType="afterGroup">
                            <p:stCondLst>
                              <p:cond delay="7000"/>
                            </p:stCondLst>
                            <p:childTnLst>
                              <p:par>
                                <p:cTn id="80" presetID="3" presetClass="entr" presetSubtype="1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blinds(horizontal)">
                                      <p:cBhvr>
                                        <p:cTn id="82" dur="1000"/>
                                        <p:tgtEl>
                                          <p:spTgt spid="59"/>
                                        </p:tgtEl>
                                      </p:cBhvr>
                                    </p:animEffect>
                                  </p:childTnLst>
                                </p:cTn>
                              </p:par>
                            </p:childTnLst>
                          </p:cTn>
                        </p:par>
                        <p:par>
                          <p:cTn id="83" fill="hold" nodeType="afterGroup">
                            <p:stCondLst>
                              <p:cond delay="8000"/>
                            </p:stCondLst>
                            <p:childTnLst>
                              <p:par>
                                <p:cTn id="84" presetID="23" presetClass="entr" presetSubtype="16" fill="hold" grpId="0" nodeType="afterEffect">
                                  <p:stCondLst>
                                    <p:cond delay="0"/>
                                  </p:stCondLst>
                                  <p:childTnLst>
                                    <p:set>
                                      <p:cBhvr>
                                        <p:cTn id="85" dur="1" fill="hold">
                                          <p:stCondLst>
                                            <p:cond delay="0"/>
                                          </p:stCondLst>
                                        </p:cTn>
                                        <p:tgtEl>
                                          <p:spTgt spid="74"/>
                                        </p:tgtEl>
                                        <p:attrNameLst>
                                          <p:attrName>style.visibility</p:attrName>
                                        </p:attrNameLst>
                                      </p:cBhvr>
                                      <p:to>
                                        <p:strVal val="visible"/>
                                      </p:to>
                                    </p:set>
                                    <p:anim calcmode="lin" valueType="num">
                                      <p:cBhvr>
                                        <p:cTn id="86" dur="1000" fill="hold"/>
                                        <p:tgtEl>
                                          <p:spTgt spid="74"/>
                                        </p:tgtEl>
                                        <p:attrNameLst>
                                          <p:attrName>ppt_w</p:attrName>
                                        </p:attrNameLst>
                                      </p:cBhvr>
                                      <p:tavLst>
                                        <p:tav tm="0">
                                          <p:val>
                                            <p:fltVal val="0"/>
                                          </p:val>
                                        </p:tav>
                                        <p:tav tm="100000">
                                          <p:val>
                                            <p:strVal val="#ppt_w"/>
                                          </p:val>
                                        </p:tav>
                                      </p:tavLst>
                                    </p:anim>
                                    <p:anim calcmode="lin" valueType="num">
                                      <p:cBhvr>
                                        <p:cTn id="87" dur="1000" fill="hold"/>
                                        <p:tgtEl>
                                          <p:spTgt spid="74"/>
                                        </p:tgtEl>
                                        <p:attrNameLst>
                                          <p:attrName>ppt_h</p:attrName>
                                        </p:attrNameLst>
                                      </p:cBhvr>
                                      <p:tavLst>
                                        <p:tav tm="0">
                                          <p:val>
                                            <p:fltVal val="0"/>
                                          </p:val>
                                        </p:tav>
                                        <p:tav tm="100000">
                                          <p:val>
                                            <p:strVal val="#ppt_h"/>
                                          </p:val>
                                        </p:tav>
                                      </p:tavLst>
                                    </p:anim>
                                  </p:childTnLst>
                                </p:cTn>
                              </p:par>
                            </p:childTnLst>
                          </p:cTn>
                        </p:par>
                        <p:par>
                          <p:cTn id="88" fill="hold" nodeType="afterGroup">
                            <p:stCondLst>
                              <p:cond delay="9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1000"/>
                                        <p:tgtEl>
                                          <p:spTgt spid="80"/>
                                        </p:tgtEl>
                                      </p:cBhvr>
                                    </p:animEffect>
                                  </p:childTnLst>
                                </p:cTn>
                              </p:par>
                              <p:par>
                                <p:cTn id="92" presetID="23" presetClass="entr" presetSubtype="16" fill="hold" grpId="0" nodeType="withEffect">
                                  <p:stCondLst>
                                    <p:cond delay="0"/>
                                  </p:stCondLst>
                                  <p:childTnLst>
                                    <p:set>
                                      <p:cBhvr>
                                        <p:cTn id="93" dur="1" fill="hold">
                                          <p:stCondLst>
                                            <p:cond delay="0"/>
                                          </p:stCondLst>
                                        </p:cTn>
                                        <p:tgtEl>
                                          <p:spTgt spid="76"/>
                                        </p:tgtEl>
                                        <p:attrNameLst>
                                          <p:attrName>style.visibility</p:attrName>
                                        </p:attrNameLst>
                                      </p:cBhvr>
                                      <p:to>
                                        <p:strVal val="visible"/>
                                      </p:to>
                                    </p:set>
                                    <p:anim calcmode="lin" valueType="num">
                                      <p:cBhvr>
                                        <p:cTn id="94" dur="1000" fill="hold"/>
                                        <p:tgtEl>
                                          <p:spTgt spid="76"/>
                                        </p:tgtEl>
                                        <p:attrNameLst>
                                          <p:attrName>ppt_w</p:attrName>
                                        </p:attrNameLst>
                                      </p:cBhvr>
                                      <p:tavLst>
                                        <p:tav tm="0">
                                          <p:val>
                                            <p:fltVal val="0"/>
                                          </p:val>
                                        </p:tav>
                                        <p:tav tm="100000">
                                          <p:val>
                                            <p:strVal val="#ppt_w"/>
                                          </p:val>
                                        </p:tav>
                                      </p:tavLst>
                                    </p:anim>
                                    <p:anim calcmode="lin" valueType="num">
                                      <p:cBhvr>
                                        <p:cTn id="95" dur="1000" fill="hold"/>
                                        <p:tgtEl>
                                          <p:spTgt spid="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0" grpId="0" animBg="1"/>
      <p:bldP spid="56" grpId="0"/>
      <p:bldP spid="57" grpId="0"/>
      <p:bldP spid="58" grpId="0"/>
      <p:bldP spid="59" grpId="0"/>
      <p:bldP spid="60" grpId="0"/>
      <p:bldP spid="61" grpId="0"/>
      <p:bldP spid="64" grpId="0"/>
      <p:bldP spid="65" grpId="0"/>
      <p:bldP spid="66" grpId="0"/>
      <p:bldP spid="67" grpId="0"/>
      <p:bldP spid="69" grpId="0"/>
      <p:bldP spid="75" grpId="0"/>
      <p:bldP spid="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altLang="en-US" dirty="0">
                <a:ea typeface="+mj-ea"/>
              </a:rPr>
              <a:t>Regulated Monopoly</a:t>
            </a:r>
          </a:p>
        </p:txBody>
      </p:sp>
      <p:sp>
        <p:nvSpPr>
          <p:cNvPr id="26627" name="Content Placeholder 2"/>
          <p:cNvSpPr>
            <a:spLocks noGrp="1"/>
          </p:cNvSpPr>
          <p:nvPr>
            <p:ph idx="1"/>
          </p:nvPr>
        </p:nvSpPr>
        <p:spPr/>
        <p:txBody>
          <a:bodyPr rtlCol="0">
            <a:normAutofit/>
          </a:bodyPr>
          <a:lstStyle/>
          <a:p>
            <a:pPr eaLnBrk="1" fontAlgn="auto" hangingPunct="1">
              <a:spcAft>
                <a:spcPts val="0"/>
              </a:spcAft>
              <a:buFont typeface="Arial" charset="0"/>
              <a:buChar char="•"/>
              <a:defRPr/>
            </a:pPr>
            <a:r>
              <a:rPr lang="en-US" sz="3200" dirty="0">
                <a:ea typeface="+mn-ea"/>
              </a:rPr>
              <a:t>Natural monopolies</a:t>
            </a:r>
          </a:p>
          <a:p>
            <a:pPr eaLnBrk="1" fontAlgn="auto" hangingPunct="1">
              <a:spcAft>
                <a:spcPts val="0"/>
              </a:spcAft>
              <a:buFont typeface="Arial" charset="0"/>
              <a:buChar char="•"/>
              <a:defRPr/>
            </a:pPr>
            <a:r>
              <a:rPr lang="en-US" sz="3200" b="1" dirty="0">
                <a:solidFill>
                  <a:schemeClr val="accent5">
                    <a:lumMod val="75000"/>
                  </a:schemeClr>
                </a:solidFill>
                <a:ea typeface="+mn-ea"/>
              </a:rPr>
              <a:t>Socially optimal price</a:t>
            </a:r>
          </a:p>
          <a:p>
            <a:pPr marL="640080" lvl="1" eaLnBrk="1" fontAlgn="auto" hangingPunct="1">
              <a:spcAft>
                <a:spcPts val="0"/>
              </a:spcAft>
              <a:buClr>
                <a:schemeClr val="accent1"/>
              </a:buClr>
              <a:buFont typeface="Arial" charset="0"/>
              <a:buChar char="•"/>
              <a:defRPr/>
            </a:pPr>
            <a:r>
              <a:rPr lang="en-US" sz="3200" dirty="0">
                <a:ea typeface="+mn-ea"/>
              </a:rPr>
              <a:t>Set price equal to marginal cost</a:t>
            </a:r>
          </a:p>
          <a:p>
            <a:pPr eaLnBrk="1" fontAlgn="auto" hangingPunct="1">
              <a:spcAft>
                <a:spcPts val="0"/>
              </a:spcAft>
              <a:buFont typeface="Arial" charset="0"/>
              <a:buChar char="•"/>
              <a:defRPr/>
            </a:pPr>
            <a:r>
              <a:rPr lang="en-US" sz="3200" b="1" dirty="0">
                <a:solidFill>
                  <a:schemeClr val="accent5">
                    <a:lumMod val="75000"/>
                  </a:schemeClr>
                </a:solidFill>
                <a:ea typeface="+mn-ea"/>
              </a:rPr>
              <a:t>Fair return price</a:t>
            </a:r>
          </a:p>
          <a:p>
            <a:pPr marL="640080" lvl="1" eaLnBrk="1" fontAlgn="auto" hangingPunct="1">
              <a:spcAft>
                <a:spcPts val="0"/>
              </a:spcAft>
              <a:buClr>
                <a:schemeClr val="accent1"/>
              </a:buClr>
              <a:buFont typeface="Arial" charset="0"/>
              <a:buChar char="•"/>
              <a:defRPr/>
            </a:pPr>
            <a:r>
              <a:rPr lang="en-US" sz="3200" dirty="0">
                <a:ea typeface="+mn-ea"/>
              </a:rPr>
              <a:t>Set price equal to average total cost</a:t>
            </a:r>
          </a:p>
        </p:txBody>
      </p:sp>
      <p:sp>
        <p:nvSpPr>
          <p:cNvPr id="49156"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Regulated Monopoly Continued</a:t>
            </a:r>
          </a:p>
        </p:txBody>
      </p:sp>
      <p:grpSp>
        <p:nvGrpSpPr>
          <p:cNvPr id="2" name="Group 47"/>
          <p:cNvGrpSpPr>
            <a:grpSpLocks/>
          </p:cNvGrpSpPr>
          <p:nvPr/>
        </p:nvGrpSpPr>
        <p:grpSpPr bwMode="auto">
          <a:xfrm>
            <a:off x="1228725" y="2017713"/>
            <a:ext cx="6454775" cy="4376737"/>
            <a:chOff x="1241426" y="1676400"/>
            <a:chExt cx="6454774" cy="4376738"/>
          </a:xfrm>
        </p:grpSpPr>
        <p:pic>
          <p:nvPicPr>
            <p:cNvPr id="51240" name="Picture 43"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5638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2"/>
            <p:cNvGrpSpPr>
              <a:grpSpLocks/>
            </p:cNvGrpSpPr>
            <p:nvPr/>
          </p:nvGrpSpPr>
          <p:grpSpPr bwMode="auto">
            <a:xfrm>
              <a:off x="1241426" y="1709737"/>
              <a:ext cx="6440488" cy="4343401"/>
              <a:chOff x="1240" y="1242"/>
              <a:chExt cx="4057" cy="2736"/>
            </a:xfrm>
            <a:noFill/>
          </p:grpSpPr>
          <p:sp>
            <p:nvSpPr>
              <p:cNvPr id="9" name="Rectangle 5"/>
              <p:cNvSpPr>
                <a:spLocks noChangeArrowheads="1"/>
              </p:cNvSpPr>
              <p:nvPr/>
            </p:nvSpPr>
            <p:spPr bwMode="auto">
              <a:xfrm>
                <a:off x="1766" y="1242"/>
                <a:ext cx="3531" cy="2373"/>
              </a:xfrm>
              <a:prstGeom prst="rect">
                <a:avLst/>
              </a:prstGeom>
              <a:grpFill/>
              <a:ln w="9525">
                <a:solidFill>
                  <a:schemeClr val="tx1"/>
                </a:solidFill>
                <a:miter lim="800000"/>
                <a:headEnd/>
                <a:tailEnd/>
              </a:ln>
            </p:spPr>
            <p:txBody>
              <a:bodyPr wrap="none" anchor="ctr"/>
              <a:lstStyle/>
              <a:p>
                <a:pPr algn="ctr" eaLnBrk="1" hangingPunct="1">
                  <a:defRPr/>
                </a:pPr>
                <a:endParaRPr lang="en-US" dirty="0">
                  <a:ea typeface="+mn-ea"/>
                  <a:cs typeface="Arial" charset="0"/>
                </a:endParaRPr>
              </a:p>
            </p:txBody>
          </p:sp>
          <p:sp>
            <p:nvSpPr>
              <p:cNvPr id="10" name="Text Box 28"/>
              <p:cNvSpPr txBox="1">
                <a:spLocks noChangeArrowheads="1"/>
              </p:cNvSpPr>
              <p:nvPr/>
            </p:nvSpPr>
            <p:spPr bwMode="auto">
              <a:xfrm>
                <a:off x="1613" y="3562"/>
                <a:ext cx="178" cy="192"/>
              </a:xfrm>
              <a:prstGeom prst="rect">
                <a:avLst/>
              </a:prstGeom>
              <a:grpFill/>
              <a:ln w="9525">
                <a:noFill/>
                <a:miter lim="800000"/>
                <a:headEnd/>
                <a:tailEnd/>
              </a:ln>
            </p:spPr>
            <p:txBody>
              <a:bodyPr wrap="none">
                <a:spAutoFit/>
              </a:bodyPr>
              <a:lstStyle/>
              <a:p>
                <a:pPr eaLnBrk="1" hangingPunct="1">
                  <a:defRPr/>
                </a:pPr>
                <a:r>
                  <a:rPr lang="en-US" sz="1400" b="1" dirty="0">
                    <a:ea typeface="+mn-ea"/>
                    <a:cs typeface="Arial" charset="0"/>
                  </a:rPr>
                  <a:t>0</a:t>
                </a:r>
              </a:p>
            </p:txBody>
          </p:sp>
          <p:sp>
            <p:nvSpPr>
              <p:cNvPr id="11" name="Text Box 40"/>
              <p:cNvSpPr txBox="1">
                <a:spLocks noChangeArrowheads="1"/>
              </p:cNvSpPr>
              <p:nvPr/>
            </p:nvSpPr>
            <p:spPr bwMode="auto">
              <a:xfrm rot="16200000">
                <a:off x="587" y="2421"/>
                <a:ext cx="1539"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Price and costs (dollars)</a:t>
                </a:r>
              </a:p>
            </p:txBody>
          </p:sp>
          <p:sp>
            <p:nvSpPr>
              <p:cNvPr id="12" name="Text Box 41"/>
              <p:cNvSpPr txBox="1">
                <a:spLocks noChangeArrowheads="1"/>
              </p:cNvSpPr>
              <p:nvPr/>
            </p:nvSpPr>
            <p:spPr bwMode="auto">
              <a:xfrm>
                <a:off x="3125" y="3745"/>
                <a:ext cx="706"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Quantity</a:t>
                </a:r>
              </a:p>
            </p:txBody>
          </p:sp>
        </p:grpSp>
      </p:grpSp>
      <p:grpSp>
        <p:nvGrpSpPr>
          <p:cNvPr id="4" name="Group 46"/>
          <p:cNvGrpSpPr>
            <a:grpSpLocks/>
          </p:cNvGrpSpPr>
          <p:nvPr/>
        </p:nvGrpSpPr>
        <p:grpSpPr bwMode="auto">
          <a:xfrm>
            <a:off x="2057400" y="2300288"/>
            <a:ext cx="4975225" cy="3363912"/>
            <a:chOff x="1762" y="1399"/>
            <a:chExt cx="3134" cy="2119"/>
          </a:xfrm>
        </p:grpSpPr>
        <p:sp>
          <p:nvSpPr>
            <p:cNvPr id="51238" name="Line 8"/>
            <p:cNvSpPr>
              <a:spLocks noChangeShapeType="1"/>
            </p:cNvSpPr>
            <p:nvPr/>
          </p:nvSpPr>
          <p:spPr bwMode="auto">
            <a:xfrm>
              <a:off x="1769" y="1399"/>
              <a:ext cx="1138" cy="2119"/>
            </a:xfrm>
            <a:prstGeom prst="line">
              <a:avLst/>
            </a:prstGeom>
            <a:noFill/>
            <a:ln w="57150">
              <a:solidFill>
                <a:srgbClr val="5F5F5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239" name="Line 7"/>
            <p:cNvSpPr>
              <a:spLocks noChangeShapeType="1"/>
            </p:cNvSpPr>
            <p:nvPr/>
          </p:nvSpPr>
          <p:spPr bwMode="auto">
            <a:xfrm>
              <a:off x="1762" y="1399"/>
              <a:ext cx="3134" cy="1975"/>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16" name="Freeform 10"/>
          <p:cNvSpPr>
            <a:spLocks/>
          </p:cNvSpPr>
          <p:nvPr/>
        </p:nvSpPr>
        <p:spPr bwMode="auto">
          <a:xfrm>
            <a:off x="2362200" y="4273550"/>
            <a:ext cx="5040313" cy="796925"/>
          </a:xfrm>
          <a:custGeom>
            <a:avLst/>
            <a:gdLst>
              <a:gd name="T0" fmla="*/ 0 w 3188"/>
              <a:gd name="T1" fmla="*/ 0 h 653"/>
              <a:gd name="T2" fmla="*/ 2147483646 w 3188"/>
              <a:gd name="T3" fmla="*/ 2147483646 h 653"/>
              <a:gd name="T4" fmla="*/ 2147483646 w 3188"/>
              <a:gd name="T5" fmla="*/ 2147483646 h 653"/>
              <a:gd name="T6" fmla="*/ 2147483646 w 3188"/>
              <a:gd name="T7" fmla="*/ 2147483646 h 653"/>
              <a:gd name="T8" fmla="*/ 0 60000 65536"/>
              <a:gd name="T9" fmla="*/ 0 60000 65536"/>
              <a:gd name="T10" fmla="*/ 0 60000 65536"/>
              <a:gd name="T11" fmla="*/ 0 60000 65536"/>
              <a:gd name="T12" fmla="*/ 0 w 3188"/>
              <a:gd name="T13" fmla="*/ 0 h 653"/>
              <a:gd name="T14" fmla="*/ 3188 w 3188"/>
              <a:gd name="T15" fmla="*/ 653 h 653"/>
            </a:gdLst>
            <a:ahLst/>
            <a:cxnLst>
              <a:cxn ang="T8">
                <a:pos x="T0" y="T1"/>
              </a:cxn>
              <a:cxn ang="T9">
                <a:pos x="T2" y="T3"/>
              </a:cxn>
              <a:cxn ang="T10">
                <a:pos x="T4" y="T5"/>
              </a:cxn>
              <a:cxn ang="T11">
                <a:pos x="T6" y="T7"/>
              </a:cxn>
            </a:cxnLst>
            <a:rect l="T12" t="T13" r="T14" b="T15"/>
            <a:pathLst>
              <a:path w="3188" h="653">
                <a:moveTo>
                  <a:pt x="0" y="0"/>
                </a:moveTo>
                <a:cubicBezTo>
                  <a:pt x="184" y="61"/>
                  <a:pt x="712" y="266"/>
                  <a:pt x="1104" y="368"/>
                </a:cubicBezTo>
                <a:cubicBezTo>
                  <a:pt x="1496" y="470"/>
                  <a:pt x="2005" y="573"/>
                  <a:pt x="2352" y="611"/>
                </a:cubicBezTo>
                <a:cubicBezTo>
                  <a:pt x="2699" y="649"/>
                  <a:pt x="3035" y="653"/>
                  <a:pt x="3188" y="597"/>
                </a:cubicBezTo>
              </a:path>
            </a:pathLst>
          </a:custGeom>
          <a:noFill/>
          <a:ln w="57150">
            <a:solidFill>
              <a:srgbClr val="00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 name="Freeform 11"/>
          <p:cNvSpPr>
            <a:spLocks/>
          </p:cNvSpPr>
          <p:nvPr/>
        </p:nvSpPr>
        <p:spPr bwMode="auto">
          <a:xfrm>
            <a:off x="2211388" y="2997200"/>
            <a:ext cx="5148262" cy="1716088"/>
          </a:xfrm>
          <a:custGeom>
            <a:avLst/>
            <a:gdLst>
              <a:gd name="T0" fmla="*/ 0 w 3127"/>
              <a:gd name="T1" fmla="*/ 0 h 1013"/>
              <a:gd name="T2" fmla="*/ 2147483646 w 3127"/>
              <a:gd name="T3" fmla="*/ 2147483646 h 1013"/>
              <a:gd name="T4" fmla="*/ 2147483646 w 3127"/>
              <a:gd name="T5" fmla="*/ 2147483646 h 1013"/>
              <a:gd name="T6" fmla="*/ 2147483646 w 3127"/>
              <a:gd name="T7" fmla="*/ 2147483646 h 1013"/>
              <a:gd name="T8" fmla="*/ 2147483646 w 3127"/>
              <a:gd name="T9" fmla="*/ 2147483646 h 1013"/>
              <a:gd name="T10" fmla="*/ 0 60000 65536"/>
              <a:gd name="T11" fmla="*/ 0 60000 65536"/>
              <a:gd name="T12" fmla="*/ 0 60000 65536"/>
              <a:gd name="T13" fmla="*/ 0 60000 65536"/>
              <a:gd name="T14" fmla="*/ 0 60000 65536"/>
              <a:gd name="T15" fmla="*/ 0 w 3127"/>
              <a:gd name="T16" fmla="*/ 0 h 1013"/>
              <a:gd name="T17" fmla="*/ 3127 w 3127"/>
              <a:gd name="T18" fmla="*/ 1013 h 1013"/>
            </a:gdLst>
            <a:ahLst/>
            <a:cxnLst>
              <a:cxn ang="T10">
                <a:pos x="T0" y="T1"/>
              </a:cxn>
              <a:cxn ang="T11">
                <a:pos x="T2" y="T3"/>
              </a:cxn>
              <a:cxn ang="T12">
                <a:pos x="T4" y="T5"/>
              </a:cxn>
              <a:cxn ang="T13">
                <a:pos x="T6" y="T7"/>
              </a:cxn>
              <a:cxn ang="T14">
                <a:pos x="T8" y="T9"/>
              </a:cxn>
            </a:cxnLst>
            <a:rect l="T15" t="T16" r="T17" b="T18"/>
            <a:pathLst>
              <a:path w="3127" h="1013">
                <a:moveTo>
                  <a:pt x="0" y="0"/>
                </a:moveTo>
                <a:cubicBezTo>
                  <a:pt x="127" y="63"/>
                  <a:pt x="456" y="249"/>
                  <a:pt x="761" y="377"/>
                </a:cubicBezTo>
                <a:cubicBezTo>
                  <a:pt x="1066" y="505"/>
                  <a:pt x="1521" y="668"/>
                  <a:pt x="1831" y="768"/>
                </a:cubicBezTo>
                <a:cubicBezTo>
                  <a:pt x="2141" y="868"/>
                  <a:pt x="2403" y="935"/>
                  <a:pt x="2619" y="974"/>
                </a:cubicBezTo>
                <a:cubicBezTo>
                  <a:pt x="2835" y="1013"/>
                  <a:pt x="2981" y="1007"/>
                  <a:pt x="3127" y="1001"/>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 name="Line 16"/>
          <p:cNvSpPr>
            <a:spLocks noChangeShapeType="1"/>
          </p:cNvSpPr>
          <p:nvPr/>
        </p:nvSpPr>
        <p:spPr bwMode="auto">
          <a:xfrm>
            <a:off x="3276600" y="3028950"/>
            <a:ext cx="0" cy="2787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9" name="Line 17"/>
          <p:cNvSpPr>
            <a:spLocks noChangeShapeType="1"/>
          </p:cNvSpPr>
          <p:nvPr/>
        </p:nvSpPr>
        <p:spPr bwMode="auto">
          <a:xfrm>
            <a:off x="5240338" y="4281488"/>
            <a:ext cx="0" cy="15351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18"/>
          <p:cNvSpPr>
            <a:spLocks noChangeShapeType="1"/>
          </p:cNvSpPr>
          <p:nvPr/>
        </p:nvSpPr>
        <p:spPr bwMode="auto">
          <a:xfrm>
            <a:off x="6415088" y="5032375"/>
            <a:ext cx="0" cy="784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19"/>
          <p:cNvSpPr>
            <a:spLocks noChangeShapeType="1"/>
          </p:cNvSpPr>
          <p:nvPr/>
        </p:nvSpPr>
        <p:spPr bwMode="auto">
          <a:xfrm flipH="1">
            <a:off x="2057400" y="5037138"/>
            <a:ext cx="434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20"/>
          <p:cNvSpPr>
            <a:spLocks noChangeShapeType="1"/>
          </p:cNvSpPr>
          <p:nvPr/>
        </p:nvSpPr>
        <p:spPr bwMode="auto">
          <a:xfrm flipH="1">
            <a:off x="2057400" y="4289425"/>
            <a:ext cx="31575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21"/>
          <p:cNvSpPr>
            <a:spLocks noChangeShapeType="1"/>
          </p:cNvSpPr>
          <p:nvPr/>
        </p:nvSpPr>
        <p:spPr bwMode="auto">
          <a:xfrm flipH="1">
            <a:off x="2057400" y="3063875"/>
            <a:ext cx="1187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Oval 12"/>
          <p:cNvSpPr>
            <a:spLocks noChangeArrowheads="1"/>
          </p:cNvSpPr>
          <p:nvPr/>
        </p:nvSpPr>
        <p:spPr bwMode="auto">
          <a:xfrm>
            <a:off x="5172075" y="4227513"/>
            <a:ext cx="141288" cy="141287"/>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5" name="Oval 13"/>
          <p:cNvSpPr>
            <a:spLocks noChangeArrowheads="1"/>
          </p:cNvSpPr>
          <p:nvPr/>
        </p:nvSpPr>
        <p:spPr bwMode="auto">
          <a:xfrm>
            <a:off x="6346825" y="4968875"/>
            <a:ext cx="141288" cy="141288"/>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6" name="Oval 14"/>
          <p:cNvSpPr>
            <a:spLocks noChangeArrowheads="1"/>
          </p:cNvSpPr>
          <p:nvPr/>
        </p:nvSpPr>
        <p:spPr bwMode="auto">
          <a:xfrm>
            <a:off x="3200400" y="2987675"/>
            <a:ext cx="141288" cy="141288"/>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7" name="Oval 15"/>
          <p:cNvSpPr>
            <a:spLocks noChangeArrowheads="1"/>
          </p:cNvSpPr>
          <p:nvPr/>
        </p:nvSpPr>
        <p:spPr bwMode="auto">
          <a:xfrm>
            <a:off x="3200400" y="4468813"/>
            <a:ext cx="141288" cy="141287"/>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8" name="Text Box 23"/>
          <p:cNvSpPr txBox="1">
            <a:spLocks noChangeArrowheads="1"/>
          </p:cNvSpPr>
          <p:nvPr/>
        </p:nvSpPr>
        <p:spPr bwMode="auto">
          <a:xfrm>
            <a:off x="3360738" y="2265363"/>
            <a:ext cx="1168400" cy="565150"/>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85000"/>
              </a:lnSpc>
              <a:defRPr/>
            </a:pPr>
            <a:r>
              <a:rPr lang="en-US" b="1" dirty="0">
                <a:latin typeface="+mn-lt"/>
                <a:ea typeface="+mn-ea"/>
              </a:rPr>
              <a:t>Monopoly</a:t>
            </a:r>
          </a:p>
          <a:p>
            <a:pPr algn="ctr" eaLnBrk="1" hangingPunct="1">
              <a:lnSpc>
                <a:spcPct val="85000"/>
              </a:lnSpc>
              <a:defRPr/>
            </a:pPr>
            <a:r>
              <a:rPr lang="en-US" b="1" dirty="0">
                <a:latin typeface="+mn-lt"/>
                <a:ea typeface="+mn-ea"/>
              </a:rPr>
              <a:t>price</a:t>
            </a:r>
          </a:p>
        </p:txBody>
      </p:sp>
      <p:sp>
        <p:nvSpPr>
          <p:cNvPr id="29" name="Text Box 24"/>
          <p:cNvSpPr txBox="1">
            <a:spLocks noChangeArrowheads="1"/>
          </p:cNvSpPr>
          <p:nvPr/>
        </p:nvSpPr>
        <p:spPr bwMode="auto">
          <a:xfrm>
            <a:off x="4391025" y="3062288"/>
            <a:ext cx="1209675" cy="565150"/>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85000"/>
              </a:lnSpc>
              <a:defRPr/>
            </a:pPr>
            <a:r>
              <a:rPr lang="en-US" b="1" dirty="0">
                <a:latin typeface="+mn-lt"/>
                <a:ea typeface="+mn-ea"/>
              </a:rPr>
              <a:t>Fair-return</a:t>
            </a:r>
          </a:p>
          <a:p>
            <a:pPr algn="ctr" eaLnBrk="1" hangingPunct="1">
              <a:lnSpc>
                <a:spcPct val="85000"/>
              </a:lnSpc>
              <a:defRPr/>
            </a:pPr>
            <a:r>
              <a:rPr lang="en-US" b="1" dirty="0">
                <a:latin typeface="+mn-lt"/>
                <a:ea typeface="+mn-ea"/>
              </a:rPr>
              <a:t>price</a:t>
            </a:r>
          </a:p>
        </p:txBody>
      </p:sp>
      <p:sp>
        <p:nvSpPr>
          <p:cNvPr id="30" name="Text Box 25"/>
          <p:cNvSpPr txBox="1">
            <a:spLocks noChangeArrowheads="1"/>
          </p:cNvSpPr>
          <p:nvPr/>
        </p:nvSpPr>
        <p:spPr bwMode="auto">
          <a:xfrm>
            <a:off x="6157913" y="3725863"/>
            <a:ext cx="923925" cy="800100"/>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85000"/>
              </a:lnSpc>
              <a:defRPr/>
            </a:pPr>
            <a:r>
              <a:rPr lang="en-US" b="1" dirty="0">
                <a:latin typeface="+mn-lt"/>
                <a:ea typeface="+mn-ea"/>
              </a:rPr>
              <a:t>Socially</a:t>
            </a:r>
          </a:p>
          <a:p>
            <a:pPr algn="ctr" eaLnBrk="1" hangingPunct="1">
              <a:lnSpc>
                <a:spcPct val="85000"/>
              </a:lnSpc>
              <a:defRPr/>
            </a:pPr>
            <a:r>
              <a:rPr lang="en-US" b="1" dirty="0">
                <a:latin typeface="+mn-lt"/>
                <a:ea typeface="+mn-ea"/>
              </a:rPr>
              <a:t>optimal</a:t>
            </a:r>
          </a:p>
          <a:p>
            <a:pPr algn="ctr" eaLnBrk="1" hangingPunct="1">
              <a:lnSpc>
                <a:spcPct val="85000"/>
              </a:lnSpc>
              <a:defRPr/>
            </a:pPr>
            <a:r>
              <a:rPr lang="en-US" b="1" dirty="0">
                <a:latin typeface="+mn-lt"/>
                <a:ea typeface="+mn-ea"/>
              </a:rPr>
              <a:t>price</a:t>
            </a:r>
          </a:p>
        </p:txBody>
      </p:sp>
      <p:sp>
        <p:nvSpPr>
          <p:cNvPr id="31" name="Text Box 29"/>
          <p:cNvSpPr txBox="1">
            <a:spLocks noChangeArrowheads="1"/>
          </p:cNvSpPr>
          <p:nvPr/>
        </p:nvSpPr>
        <p:spPr bwMode="auto">
          <a:xfrm>
            <a:off x="1684338" y="4875213"/>
            <a:ext cx="361950"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P</a:t>
            </a:r>
            <a:r>
              <a:rPr lang="en-US" b="1" i="1" baseline="-25000" dirty="0">
                <a:latin typeface="+mn-lt"/>
                <a:ea typeface="+mn-ea"/>
              </a:rPr>
              <a:t>r</a:t>
            </a:r>
          </a:p>
        </p:txBody>
      </p:sp>
      <p:sp>
        <p:nvSpPr>
          <p:cNvPr id="32" name="Text Box 30"/>
          <p:cNvSpPr txBox="1">
            <a:spLocks noChangeArrowheads="1"/>
          </p:cNvSpPr>
          <p:nvPr/>
        </p:nvSpPr>
        <p:spPr bwMode="auto">
          <a:xfrm>
            <a:off x="6992938" y="5300663"/>
            <a:ext cx="330200"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D</a:t>
            </a:r>
          </a:p>
        </p:txBody>
      </p:sp>
      <p:sp>
        <p:nvSpPr>
          <p:cNvPr id="33" name="Text Box 31"/>
          <p:cNvSpPr txBox="1">
            <a:spLocks noChangeArrowheads="1"/>
          </p:cNvSpPr>
          <p:nvPr/>
        </p:nvSpPr>
        <p:spPr bwMode="auto">
          <a:xfrm>
            <a:off x="6156325" y="497998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800" b="1" i="1" dirty="0">
                <a:latin typeface="Arial" panose="020B0604020202020204" pitchFamily="34" charset="0"/>
              </a:rPr>
              <a:t>r</a:t>
            </a:r>
          </a:p>
        </p:txBody>
      </p:sp>
      <p:sp>
        <p:nvSpPr>
          <p:cNvPr id="34" name="Text Box 32"/>
          <p:cNvSpPr txBox="1">
            <a:spLocks noChangeArrowheads="1"/>
          </p:cNvSpPr>
          <p:nvPr/>
        </p:nvSpPr>
        <p:spPr bwMode="auto">
          <a:xfrm>
            <a:off x="5219700" y="4010025"/>
            <a:ext cx="261938"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f</a:t>
            </a:r>
          </a:p>
        </p:txBody>
      </p:sp>
      <p:sp>
        <p:nvSpPr>
          <p:cNvPr id="35" name="Text Box 33"/>
          <p:cNvSpPr txBox="1">
            <a:spLocks noChangeArrowheads="1"/>
          </p:cNvSpPr>
          <p:nvPr/>
        </p:nvSpPr>
        <p:spPr bwMode="auto">
          <a:xfrm>
            <a:off x="5194300" y="5534025"/>
            <a:ext cx="306388"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b</a:t>
            </a:r>
          </a:p>
        </p:txBody>
      </p:sp>
      <p:sp>
        <p:nvSpPr>
          <p:cNvPr id="36" name="Text Box 34"/>
          <p:cNvSpPr txBox="1">
            <a:spLocks noChangeArrowheads="1"/>
          </p:cNvSpPr>
          <p:nvPr/>
        </p:nvSpPr>
        <p:spPr bwMode="auto">
          <a:xfrm>
            <a:off x="2036763" y="4010025"/>
            <a:ext cx="312737"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a</a:t>
            </a:r>
          </a:p>
        </p:txBody>
      </p:sp>
      <p:sp>
        <p:nvSpPr>
          <p:cNvPr id="37" name="Text Box 35"/>
          <p:cNvSpPr txBox="1">
            <a:spLocks noChangeArrowheads="1"/>
          </p:cNvSpPr>
          <p:nvPr/>
        </p:nvSpPr>
        <p:spPr bwMode="auto">
          <a:xfrm>
            <a:off x="1681163" y="4138613"/>
            <a:ext cx="358775"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P</a:t>
            </a:r>
            <a:r>
              <a:rPr lang="en-US" b="1" i="1" baseline="-25000" dirty="0">
                <a:latin typeface="+mn-lt"/>
                <a:ea typeface="+mn-ea"/>
              </a:rPr>
              <a:t>f</a:t>
            </a:r>
          </a:p>
        </p:txBody>
      </p:sp>
      <p:sp>
        <p:nvSpPr>
          <p:cNvPr id="38" name="Text Box 36"/>
          <p:cNvSpPr txBox="1">
            <a:spLocks noChangeArrowheads="1"/>
          </p:cNvSpPr>
          <p:nvPr/>
        </p:nvSpPr>
        <p:spPr bwMode="auto">
          <a:xfrm>
            <a:off x="1677988" y="2913063"/>
            <a:ext cx="431800"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P</a:t>
            </a:r>
            <a:r>
              <a:rPr lang="en-US" b="1" i="1" baseline="-25000" dirty="0">
                <a:latin typeface="+mn-lt"/>
                <a:ea typeface="+mn-ea"/>
              </a:rPr>
              <a:t>m</a:t>
            </a:r>
          </a:p>
        </p:txBody>
      </p:sp>
      <p:sp>
        <p:nvSpPr>
          <p:cNvPr id="39" name="Text Box 37"/>
          <p:cNvSpPr txBox="1">
            <a:spLocks noChangeArrowheads="1"/>
          </p:cNvSpPr>
          <p:nvPr/>
        </p:nvSpPr>
        <p:spPr bwMode="auto">
          <a:xfrm>
            <a:off x="3063875" y="5792788"/>
            <a:ext cx="465138"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Q</a:t>
            </a:r>
            <a:r>
              <a:rPr lang="en-US" b="1" i="1" baseline="-25000" dirty="0">
                <a:latin typeface="+mn-lt"/>
                <a:ea typeface="+mn-ea"/>
              </a:rPr>
              <a:t>m</a:t>
            </a:r>
          </a:p>
        </p:txBody>
      </p:sp>
      <p:sp>
        <p:nvSpPr>
          <p:cNvPr id="40" name="Text Box 38"/>
          <p:cNvSpPr txBox="1">
            <a:spLocks noChangeArrowheads="1"/>
          </p:cNvSpPr>
          <p:nvPr/>
        </p:nvSpPr>
        <p:spPr bwMode="auto">
          <a:xfrm>
            <a:off x="5049838" y="5792788"/>
            <a:ext cx="390525"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Q</a:t>
            </a:r>
            <a:r>
              <a:rPr lang="en-US" b="1" i="1" baseline="-25000" dirty="0">
                <a:latin typeface="+mn-lt"/>
                <a:ea typeface="+mn-ea"/>
              </a:rPr>
              <a:t>f</a:t>
            </a:r>
          </a:p>
        </p:txBody>
      </p:sp>
      <p:sp>
        <p:nvSpPr>
          <p:cNvPr id="41" name="Text Box 39"/>
          <p:cNvSpPr txBox="1">
            <a:spLocks noChangeArrowheads="1"/>
          </p:cNvSpPr>
          <p:nvPr/>
        </p:nvSpPr>
        <p:spPr bwMode="auto">
          <a:xfrm>
            <a:off x="6224588" y="5792788"/>
            <a:ext cx="396875"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Q</a:t>
            </a:r>
            <a:r>
              <a:rPr lang="en-US" b="1" i="1" baseline="-25000" dirty="0">
                <a:latin typeface="+mn-lt"/>
                <a:ea typeface="+mn-ea"/>
              </a:rPr>
              <a:t>r</a:t>
            </a:r>
          </a:p>
        </p:txBody>
      </p:sp>
      <p:sp>
        <p:nvSpPr>
          <p:cNvPr id="42" name="Line 43"/>
          <p:cNvSpPr>
            <a:spLocks noChangeShapeType="1"/>
          </p:cNvSpPr>
          <p:nvPr/>
        </p:nvSpPr>
        <p:spPr bwMode="auto">
          <a:xfrm flipH="1">
            <a:off x="3375025" y="2800350"/>
            <a:ext cx="446088" cy="1857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 name="Line 44"/>
          <p:cNvSpPr>
            <a:spLocks noChangeShapeType="1"/>
          </p:cNvSpPr>
          <p:nvPr/>
        </p:nvSpPr>
        <p:spPr bwMode="auto">
          <a:xfrm>
            <a:off x="5018088" y="3595688"/>
            <a:ext cx="207962" cy="5984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 name="Line 45"/>
          <p:cNvSpPr>
            <a:spLocks noChangeShapeType="1"/>
          </p:cNvSpPr>
          <p:nvPr/>
        </p:nvSpPr>
        <p:spPr bwMode="auto">
          <a:xfrm flipH="1">
            <a:off x="6456363" y="4498975"/>
            <a:ext cx="130175"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5" name="Text Box 47"/>
          <p:cNvSpPr txBox="1">
            <a:spLocks noChangeArrowheads="1"/>
          </p:cNvSpPr>
          <p:nvPr/>
        </p:nvSpPr>
        <p:spPr bwMode="auto">
          <a:xfrm>
            <a:off x="3856038" y="5397500"/>
            <a:ext cx="515937"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MR</a:t>
            </a:r>
          </a:p>
        </p:txBody>
      </p:sp>
      <p:sp>
        <p:nvSpPr>
          <p:cNvPr id="46" name="Text Box 48"/>
          <p:cNvSpPr txBox="1">
            <a:spLocks noChangeArrowheads="1"/>
          </p:cNvSpPr>
          <p:nvPr/>
        </p:nvSpPr>
        <p:spPr bwMode="auto">
          <a:xfrm>
            <a:off x="7142163" y="4983163"/>
            <a:ext cx="506412"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MC</a:t>
            </a:r>
          </a:p>
        </p:txBody>
      </p:sp>
      <p:sp>
        <p:nvSpPr>
          <p:cNvPr id="47" name="Text Box 49"/>
          <p:cNvSpPr txBox="1">
            <a:spLocks noChangeArrowheads="1"/>
          </p:cNvSpPr>
          <p:nvPr/>
        </p:nvSpPr>
        <p:spPr bwMode="auto">
          <a:xfrm>
            <a:off x="7083425" y="4303713"/>
            <a:ext cx="536575"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ATC</a:t>
            </a:r>
          </a:p>
        </p:txBody>
      </p:sp>
      <p:sp>
        <p:nvSpPr>
          <p:cNvPr id="51237"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par>
                          <p:cTn id="13" fill="hold" nodeType="afterGroup">
                            <p:stCondLst>
                              <p:cond delay="3000"/>
                            </p:stCondLst>
                            <p:childTnLst>
                              <p:par>
                                <p:cTn id="14" presetID="1"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childTnLst>
                          </p:cTn>
                        </p:par>
                        <p:par>
                          <p:cTn id="23" fill="hold" nodeType="afterGroup">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par>
                          <p:cTn id="26" fill="hold" nodeType="afterGroup">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childTnLst>
                                </p:cTn>
                              </p:par>
                            </p:childTnLst>
                          </p:cTn>
                        </p:par>
                        <p:par>
                          <p:cTn id="31" fill="hold" nodeType="afterGroup">
                            <p:stCondLst>
                              <p:cond delay="2500"/>
                            </p:stCondLst>
                            <p:childTnLst>
                              <p:par>
                                <p:cTn id="32" presetID="16" presetClass="entr" presetSubtype="4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Horizontal)">
                                      <p:cBhvr>
                                        <p:cTn id="34" dur="2000"/>
                                        <p:tgtEl>
                                          <p:spTgt spid="18"/>
                                        </p:tgtEl>
                                      </p:cBhvr>
                                    </p:animEffect>
                                  </p:childTnLst>
                                </p:cTn>
                              </p:par>
                            </p:childTnLst>
                          </p:cTn>
                        </p:par>
                        <p:par>
                          <p:cTn id="35" fill="hold" nodeType="afterGroup">
                            <p:stCondLst>
                              <p:cond delay="4500"/>
                            </p:stCondLst>
                            <p:childTnLst>
                              <p:par>
                                <p:cTn id="36" presetID="1"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nodeType="afterGroup">
                            <p:stCondLst>
                              <p:cond delay="4500"/>
                            </p:stCondLst>
                            <p:childTnLst>
                              <p:par>
                                <p:cTn id="41" presetID="22" presetClass="entr" presetSubtype="2"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2000"/>
                                        <p:tgtEl>
                                          <p:spTgt spid="23"/>
                                        </p:tgtEl>
                                      </p:cBhvr>
                                    </p:animEffect>
                                  </p:childTnLst>
                                </p:cTn>
                              </p:par>
                            </p:childTnLst>
                          </p:cTn>
                        </p:par>
                        <p:par>
                          <p:cTn id="44" fill="hold" nodeType="afterGroup">
                            <p:stCondLst>
                              <p:cond delay="6500"/>
                            </p:stCondLst>
                            <p:childTnLst>
                              <p:par>
                                <p:cTn id="45" presetID="1"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par>
                          <p:cTn id="47" fill="hold" nodeType="afterGroup">
                            <p:stCondLst>
                              <p:cond delay="6500"/>
                            </p:stCondLst>
                            <p:childTnLst>
                              <p:par>
                                <p:cTn id="48" presetID="23" presetClass="entr" presetSubtype="16"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1000" fill="hold"/>
                                        <p:tgtEl>
                                          <p:spTgt spid="28"/>
                                        </p:tgtEl>
                                        <p:attrNameLst>
                                          <p:attrName>ppt_w</p:attrName>
                                        </p:attrNameLst>
                                      </p:cBhvr>
                                      <p:tavLst>
                                        <p:tav tm="0">
                                          <p:val>
                                            <p:fltVal val="0"/>
                                          </p:val>
                                        </p:tav>
                                        <p:tav tm="100000">
                                          <p:val>
                                            <p:strVal val="#ppt_w"/>
                                          </p:val>
                                        </p:tav>
                                      </p:tavLst>
                                    </p:anim>
                                    <p:anim calcmode="lin" valueType="num">
                                      <p:cBhvr>
                                        <p:cTn id="51" dur="1000" fill="hold"/>
                                        <p:tgtEl>
                                          <p:spTgt spid="28"/>
                                        </p:tgtEl>
                                        <p:attrNameLst>
                                          <p:attrName>ppt_h</p:attrName>
                                        </p:attrNameLst>
                                      </p:cBhvr>
                                      <p:tavLst>
                                        <p:tav tm="0">
                                          <p:val>
                                            <p:fltVal val="0"/>
                                          </p:val>
                                        </p:tav>
                                        <p:tav tm="100000">
                                          <p:val>
                                            <p:strVal val="#ppt_h"/>
                                          </p:val>
                                        </p:tav>
                                      </p:tavLst>
                                    </p:anim>
                                  </p:childTnLst>
                                </p:cTn>
                              </p:par>
                            </p:childTnLst>
                          </p:cTn>
                        </p:par>
                        <p:par>
                          <p:cTn id="52" fill="hold" nodeType="afterGroup">
                            <p:stCondLst>
                              <p:cond delay="7500"/>
                            </p:stCondLst>
                            <p:childTnLst>
                              <p:par>
                                <p:cTn id="53" presetID="22" presetClass="entr" presetSubtype="2"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right)">
                                      <p:cBhvr>
                                        <p:cTn id="55" dur="1000"/>
                                        <p:tgtEl>
                                          <p:spTgt spid="4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childTnLst>
                                </p:cTn>
                              </p:par>
                              <p:par>
                                <p:cTn id="62" presetID="1"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childTnLst>
                                </p:cTn>
                              </p:par>
                            </p:childTnLst>
                          </p:cTn>
                        </p:par>
                        <p:par>
                          <p:cTn id="64" fill="hold" nodeType="afterGroup">
                            <p:stCondLst>
                              <p:cond delay="500"/>
                            </p:stCondLst>
                            <p:childTnLst>
                              <p:par>
                                <p:cTn id="65" presetID="22" presetClass="entr" presetSubtype="1"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1000"/>
                                        <p:tgtEl>
                                          <p:spTgt spid="20"/>
                                        </p:tgtEl>
                                      </p:cBhvr>
                                    </p:animEffect>
                                  </p:childTnLst>
                                </p:cTn>
                              </p:par>
                              <p:par>
                                <p:cTn id="68" presetID="22" presetClass="entr" presetSubtype="2" fill="hold"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1000"/>
                                        <p:tgtEl>
                                          <p:spTgt spid="21"/>
                                        </p:tgtEl>
                                      </p:cBhvr>
                                    </p:animEffect>
                                  </p:childTnLst>
                                </p:cTn>
                              </p:par>
                            </p:childTnLst>
                          </p:cTn>
                        </p:par>
                        <p:par>
                          <p:cTn id="71" fill="hold" nodeType="afterGroup">
                            <p:stCondLst>
                              <p:cond delay="1500"/>
                            </p:stCondLst>
                            <p:childTnLst>
                              <p:par>
                                <p:cTn id="72" presetID="1" presetClass="entr" presetSubtype="0"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childTnLst>
                                </p:cTn>
                              </p:par>
                            </p:childTnLst>
                          </p:cTn>
                        </p:par>
                        <p:par>
                          <p:cTn id="76" fill="hold" nodeType="afterGroup">
                            <p:stCondLst>
                              <p:cond delay="1500"/>
                            </p:stCondLst>
                            <p:childTnLst>
                              <p:par>
                                <p:cTn id="77" presetID="23" presetClass="entr" presetSubtype="16"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1000" fill="hold"/>
                                        <p:tgtEl>
                                          <p:spTgt spid="30"/>
                                        </p:tgtEl>
                                        <p:attrNameLst>
                                          <p:attrName>ppt_w</p:attrName>
                                        </p:attrNameLst>
                                      </p:cBhvr>
                                      <p:tavLst>
                                        <p:tav tm="0">
                                          <p:val>
                                            <p:fltVal val="0"/>
                                          </p:val>
                                        </p:tav>
                                        <p:tav tm="100000">
                                          <p:val>
                                            <p:strVal val="#ppt_w"/>
                                          </p:val>
                                        </p:tav>
                                      </p:tavLst>
                                    </p:anim>
                                    <p:anim calcmode="lin" valueType="num">
                                      <p:cBhvr>
                                        <p:cTn id="80" dur="1000" fill="hold"/>
                                        <p:tgtEl>
                                          <p:spTgt spid="30"/>
                                        </p:tgtEl>
                                        <p:attrNameLst>
                                          <p:attrName>ppt_h</p:attrName>
                                        </p:attrNameLst>
                                      </p:cBhvr>
                                      <p:tavLst>
                                        <p:tav tm="0">
                                          <p:val>
                                            <p:fltVal val="0"/>
                                          </p:val>
                                        </p:tav>
                                        <p:tav tm="100000">
                                          <p:val>
                                            <p:strVal val="#ppt_h"/>
                                          </p:val>
                                        </p:tav>
                                      </p:tavLst>
                                    </p:anim>
                                  </p:childTnLst>
                                </p:cTn>
                              </p:par>
                            </p:childTnLst>
                          </p:cTn>
                        </p:par>
                        <p:par>
                          <p:cTn id="81" fill="hold" nodeType="afterGroup">
                            <p:stCondLst>
                              <p:cond delay="2500"/>
                            </p:stCondLst>
                            <p:childTnLst>
                              <p:par>
                                <p:cTn id="82" presetID="22" presetClass="entr" presetSubtype="1" fill="hold"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up)">
                                      <p:cBhvr>
                                        <p:cTn id="84" dur="1000"/>
                                        <p:tgtEl>
                                          <p:spTgt spid="4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left)">
                                      <p:cBhvr>
                                        <p:cTn id="89" dur="1000"/>
                                        <p:tgtEl>
                                          <p:spTgt spid="17"/>
                                        </p:tgtEl>
                                      </p:cBhvr>
                                    </p:animEffect>
                                  </p:childTnLst>
                                </p:cTn>
                              </p:par>
                            </p:childTnLst>
                          </p:cTn>
                        </p:par>
                        <p:par>
                          <p:cTn id="90" fill="hold" nodeType="afterGroup">
                            <p:stCondLst>
                              <p:cond delay="1000"/>
                            </p:stCondLst>
                            <p:childTnLst>
                              <p:par>
                                <p:cTn id="91" presetID="1" presetClass="entr" presetSubtype="0"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par>
                          <p:cTn id="93" fill="hold" nodeType="afterGroup">
                            <p:stCondLst>
                              <p:cond delay="1000"/>
                            </p:stCondLst>
                            <p:childTnLst>
                              <p:par>
                                <p:cTn id="94" presetID="23" presetClass="entr" presetSubtype="16"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childTnLst>
                                </p:cTn>
                              </p:par>
                              <p:par>
                                <p:cTn id="98" presetID="1"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1500"/>
                            </p:stCondLst>
                            <p:childTnLst>
                              <p:par>
                                <p:cTn id="101" presetID="22" presetClass="entr" presetSubtype="1" fill="hold"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up)">
                                      <p:cBhvr>
                                        <p:cTn id="103" dur="1000"/>
                                        <p:tgtEl>
                                          <p:spTgt spid="19"/>
                                        </p:tgtEl>
                                      </p:cBhvr>
                                    </p:animEffect>
                                  </p:childTnLst>
                                </p:cTn>
                              </p:par>
                              <p:par>
                                <p:cTn id="104" presetID="22" presetClass="entr" presetSubtype="2" fill="hold" nodeType="with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right)">
                                      <p:cBhvr>
                                        <p:cTn id="106" dur="1000"/>
                                        <p:tgtEl>
                                          <p:spTgt spid="22"/>
                                        </p:tgtEl>
                                      </p:cBhvr>
                                    </p:animEffect>
                                  </p:childTnLst>
                                </p:cTn>
                              </p:par>
                            </p:childTnLst>
                          </p:cTn>
                        </p:par>
                        <p:par>
                          <p:cTn id="107" fill="hold" nodeType="afterGroup">
                            <p:stCondLst>
                              <p:cond delay="2500"/>
                            </p:stCondLst>
                            <p:childTnLst>
                              <p:par>
                                <p:cTn id="108" presetID="1"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childTnLst>
                                </p:cTn>
                              </p:par>
                            </p:childTnLst>
                          </p:cTn>
                        </p:par>
                        <p:par>
                          <p:cTn id="116" fill="hold" nodeType="afterGroup">
                            <p:stCondLst>
                              <p:cond delay="2500"/>
                            </p:stCondLst>
                            <p:childTnLst>
                              <p:par>
                                <p:cTn id="117" presetID="23" presetClass="entr" presetSubtype="16" fill="hold" grpId="0" nodeType="after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1000" fill="hold"/>
                                        <p:tgtEl>
                                          <p:spTgt spid="29"/>
                                        </p:tgtEl>
                                        <p:attrNameLst>
                                          <p:attrName>ppt_w</p:attrName>
                                        </p:attrNameLst>
                                      </p:cBhvr>
                                      <p:tavLst>
                                        <p:tav tm="0">
                                          <p:val>
                                            <p:fltVal val="0"/>
                                          </p:val>
                                        </p:tav>
                                        <p:tav tm="100000">
                                          <p:val>
                                            <p:strVal val="#ppt_w"/>
                                          </p:val>
                                        </p:tav>
                                      </p:tavLst>
                                    </p:anim>
                                    <p:anim calcmode="lin" valueType="num">
                                      <p:cBhvr>
                                        <p:cTn id="120" dur="1000" fill="hold"/>
                                        <p:tgtEl>
                                          <p:spTgt spid="29"/>
                                        </p:tgtEl>
                                        <p:attrNameLst>
                                          <p:attrName>ppt_h</p:attrName>
                                        </p:attrNameLst>
                                      </p:cBhvr>
                                      <p:tavLst>
                                        <p:tav tm="0">
                                          <p:val>
                                            <p:fltVal val="0"/>
                                          </p:val>
                                        </p:tav>
                                        <p:tav tm="100000">
                                          <p:val>
                                            <p:strVal val="#ppt_h"/>
                                          </p:val>
                                        </p:tav>
                                      </p:tavLst>
                                    </p:anim>
                                  </p:childTnLst>
                                </p:cTn>
                              </p:par>
                            </p:childTnLst>
                          </p:cTn>
                        </p:par>
                        <p:par>
                          <p:cTn id="121" fill="hold" nodeType="afterGroup">
                            <p:stCondLst>
                              <p:cond delay="3500"/>
                            </p:stCondLst>
                            <p:childTnLst>
                              <p:par>
                                <p:cTn id="122" presetID="22" presetClass="entr" presetSubtype="1" fill="hold"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fontAlgn="auto" hangingPunct="1">
              <a:spcAft>
                <a:spcPts val="0"/>
              </a:spcAft>
              <a:defRPr/>
            </a:pPr>
            <a:r>
              <a:rPr lang="en-US" altLang="en-US" dirty="0">
                <a:ea typeface="+mj-ea"/>
              </a:rPr>
              <a:t>Personalized Pricing on the Internet</a:t>
            </a:r>
          </a:p>
        </p:txBody>
      </p:sp>
      <p:sp>
        <p:nvSpPr>
          <p:cNvPr id="53251" name="Content Placeholder 2"/>
          <p:cNvSpPr>
            <a:spLocks noGrp="1"/>
          </p:cNvSpPr>
          <p:nvPr>
            <p:ph idx="1"/>
          </p:nvPr>
        </p:nvSpPr>
        <p:spPr>
          <a:xfrm>
            <a:off x="457200" y="1752600"/>
            <a:ext cx="7620000" cy="4800600"/>
          </a:xfrm>
        </p:spPr>
        <p:txBody>
          <a:bodyPr>
            <a:normAutofit fontScale="92500"/>
          </a:bodyPr>
          <a:lstStyle/>
          <a:p>
            <a:pPr eaLnBrk="1" hangingPunct="1"/>
            <a:r>
              <a:rPr lang="en-US" altLang="en-US" sz="3200" dirty="0"/>
              <a:t>“Big Data” available to Internet retailers</a:t>
            </a:r>
          </a:p>
          <a:p>
            <a:pPr eaLnBrk="1" hangingPunct="1"/>
            <a:r>
              <a:rPr lang="en-US" altLang="en-US" sz="3200" dirty="0"/>
              <a:t>Ability to set a price according to consumer’s perceived ability to pay</a:t>
            </a:r>
          </a:p>
          <a:p>
            <a:pPr eaLnBrk="1" hangingPunct="1"/>
            <a:r>
              <a:rPr lang="en-US" altLang="en-US" sz="3200" dirty="0"/>
              <a:t>Based on your online buying habits, backgrounds, and preferences</a:t>
            </a:r>
          </a:p>
          <a:p>
            <a:pPr eaLnBrk="1" hangingPunct="1"/>
            <a:r>
              <a:rPr lang="en-US" altLang="en-US" sz="3200" dirty="0"/>
              <a:t>Low price for those with elastic demand</a:t>
            </a:r>
          </a:p>
          <a:p>
            <a:pPr eaLnBrk="1" hangingPunct="1"/>
            <a:r>
              <a:rPr lang="en-US" altLang="en-US" sz="3200" dirty="0"/>
              <a:t>Higher price for those with inelastic demand</a:t>
            </a:r>
          </a:p>
          <a:p>
            <a:pPr eaLnBrk="1" hangingPunct="1"/>
            <a:r>
              <a:rPr lang="en-US" altLang="en-US" sz="3200" dirty="0"/>
              <a:t>Personalized pricing strategy can fail when consumers comparison shop</a:t>
            </a:r>
            <a:endParaRPr lang="en-US" alt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n-US" altLang="en-US" dirty="0">
                <a:ea typeface="+mj-ea"/>
              </a:rPr>
              <a:t>Examples of Monopoly</a:t>
            </a:r>
          </a:p>
        </p:txBody>
      </p:sp>
      <p:sp>
        <p:nvSpPr>
          <p:cNvPr id="8195" name="Content Placeholder 2"/>
          <p:cNvSpPr>
            <a:spLocks noGrp="1"/>
          </p:cNvSpPr>
          <p:nvPr>
            <p:ph idx="1"/>
          </p:nvPr>
        </p:nvSpPr>
        <p:spPr/>
        <p:txBody>
          <a:bodyPr/>
          <a:lstStyle/>
          <a:p>
            <a:pPr eaLnBrk="1" hangingPunct="1"/>
            <a:r>
              <a:rPr lang="en-US" altLang="en-US" sz="3200" dirty="0"/>
              <a:t>Public utility companies</a:t>
            </a:r>
          </a:p>
          <a:p>
            <a:pPr lvl="1" eaLnBrk="1" hangingPunct="1">
              <a:buClr>
                <a:schemeClr val="accent1"/>
              </a:buClr>
            </a:pPr>
            <a:r>
              <a:rPr lang="en-US" altLang="en-US" sz="3200" dirty="0"/>
              <a:t>Natural gas</a:t>
            </a:r>
          </a:p>
          <a:p>
            <a:pPr lvl="1" eaLnBrk="1" hangingPunct="1">
              <a:buClr>
                <a:schemeClr val="accent1"/>
              </a:buClr>
            </a:pPr>
            <a:r>
              <a:rPr lang="en-US" altLang="en-US" sz="3200" dirty="0"/>
              <a:t>Electric</a:t>
            </a:r>
          </a:p>
          <a:p>
            <a:pPr lvl="1" eaLnBrk="1" hangingPunct="1">
              <a:buClr>
                <a:schemeClr val="accent1"/>
              </a:buClr>
            </a:pPr>
            <a:r>
              <a:rPr lang="en-US" altLang="en-US" sz="3200" dirty="0"/>
              <a:t>Cable television</a:t>
            </a:r>
          </a:p>
          <a:p>
            <a:pPr eaLnBrk="1" hangingPunct="1"/>
            <a:r>
              <a:rPr lang="en-US" altLang="en-US" sz="3200" dirty="0"/>
              <a:t>Near monopolies</a:t>
            </a:r>
          </a:p>
          <a:p>
            <a:pPr lvl="1" eaLnBrk="1" hangingPunct="1">
              <a:buClr>
                <a:schemeClr val="accent1"/>
              </a:buClr>
            </a:pPr>
            <a:r>
              <a:rPr lang="en-US" altLang="en-US" sz="3200" dirty="0"/>
              <a:t>Intel</a:t>
            </a:r>
          </a:p>
          <a:p>
            <a:pPr lvl="1" eaLnBrk="1" hangingPunct="1">
              <a:buClr>
                <a:schemeClr val="accent1"/>
              </a:buClr>
            </a:pPr>
            <a:r>
              <a:rPr lang="en-US" altLang="en-US" sz="3200" dirty="0"/>
              <a:t>Wham-O</a:t>
            </a:r>
          </a:p>
          <a:p>
            <a:pPr eaLnBrk="1" hangingPunct="1"/>
            <a:r>
              <a:rPr lang="en-US" altLang="en-US" sz="3200" dirty="0"/>
              <a:t>Professional sports teams</a:t>
            </a:r>
          </a:p>
        </p:txBody>
      </p:sp>
      <p:sp>
        <p:nvSpPr>
          <p:cNvPr id="8196"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US" altLang="en-US" dirty="0">
                <a:ea typeface="+mj-ea"/>
              </a:rPr>
              <a:t>Barriers to Entry</a:t>
            </a:r>
          </a:p>
        </p:txBody>
      </p:sp>
      <p:sp>
        <p:nvSpPr>
          <p:cNvPr id="7171" name="Content Placeholder 2"/>
          <p:cNvSpPr>
            <a:spLocks noGrp="1"/>
          </p:cNvSpPr>
          <p:nvPr>
            <p:ph idx="1"/>
          </p:nvPr>
        </p:nvSpPr>
        <p:spPr/>
        <p:txBody>
          <a:bodyPr rtlCol="0">
            <a:normAutofit/>
          </a:bodyPr>
          <a:lstStyle/>
          <a:p>
            <a:pPr eaLnBrk="1" fontAlgn="auto" hangingPunct="1">
              <a:spcAft>
                <a:spcPts val="0"/>
              </a:spcAft>
              <a:buFont typeface="Arial" charset="0"/>
              <a:buChar char="•"/>
              <a:defRPr/>
            </a:pPr>
            <a:r>
              <a:rPr lang="en-US" sz="3200" b="1" dirty="0">
                <a:solidFill>
                  <a:schemeClr val="accent5">
                    <a:lumMod val="75000"/>
                  </a:schemeClr>
                </a:solidFill>
                <a:ea typeface="+mn-ea"/>
              </a:rPr>
              <a:t>Barriers to entry </a:t>
            </a:r>
            <a:r>
              <a:rPr lang="en-US" sz="3200" dirty="0">
                <a:ea typeface="+mn-ea"/>
              </a:rPr>
              <a:t>are factors that prevent firms from entering the industry</a:t>
            </a:r>
          </a:p>
          <a:p>
            <a:pPr marL="640080" lvl="1" eaLnBrk="1" fontAlgn="auto" hangingPunct="1">
              <a:spcAft>
                <a:spcPts val="0"/>
              </a:spcAft>
              <a:buClr>
                <a:schemeClr val="accent1"/>
              </a:buClr>
              <a:buFont typeface="Arial" charset="0"/>
              <a:buChar char="•"/>
              <a:defRPr/>
            </a:pPr>
            <a:r>
              <a:rPr lang="en-US" sz="3200" dirty="0">
                <a:ea typeface="+mn-ea"/>
              </a:rPr>
              <a:t>Economies of scale</a:t>
            </a:r>
          </a:p>
          <a:p>
            <a:pPr marL="640080" lvl="1" eaLnBrk="1" fontAlgn="auto" hangingPunct="1">
              <a:spcAft>
                <a:spcPts val="0"/>
              </a:spcAft>
              <a:buClr>
                <a:schemeClr val="accent1"/>
              </a:buClr>
              <a:buFont typeface="Arial" charset="0"/>
              <a:buChar char="•"/>
              <a:defRPr/>
            </a:pPr>
            <a:r>
              <a:rPr lang="en-US" sz="3200" dirty="0">
                <a:ea typeface="+mn-ea"/>
              </a:rPr>
              <a:t>Legal barriers to entry like patents and licenses</a:t>
            </a:r>
          </a:p>
          <a:p>
            <a:pPr marL="640080" lvl="1" eaLnBrk="1" fontAlgn="auto" hangingPunct="1">
              <a:spcAft>
                <a:spcPts val="0"/>
              </a:spcAft>
              <a:buClr>
                <a:schemeClr val="accent1"/>
              </a:buClr>
              <a:buFont typeface="Arial" charset="0"/>
              <a:buChar char="•"/>
              <a:defRPr/>
            </a:pPr>
            <a:r>
              <a:rPr lang="en-US" sz="3200" dirty="0">
                <a:ea typeface="+mn-ea"/>
              </a:rPr>
              <a:t>Ownership or control of essential resources</a:t>
            </a:r>
          </a:p>
          <a:p>
            <a:pPr marL="640080" lvl="1" eaLnBrk="1" fontAlgn="auto" hangingPunct="1">
              <a:spcAft>
                <a:spcPts val="0"/>
              </a:spcAft>
              <a:buClr>
                <a:schemeClr val="accent1"/>
              </a:buClr>
              <a:buFont typeface="Arial" charset="0"/>
              <a:buChar char="•"/>
              <a:defRPr/>
            </a:pPr>
            <a:r>
              <a:rPr lang="en-US" sz="3200" dirty="0">
                <a:ea typeface="+mn-ea"/>
              </a:rPr>
              <a:t>Pricing and other strategic barriers</a:t>
            </a:r>
          </a:p>
        </p:txBody>
      </p:sp>
      <p:sp>
        <p:nvSpPr>
          <p:cNvPr id="10244"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Economies of Scale</a:t>
            </a:r>
          </a:p>
        </p:txBody>
      </p:sp>
      <p:grpSp>
        <p:nvGrpSpPr>
          <p:cNvPr id="2" name="Group 28"/>
          <p:cNvGrpSpPr>
            <a:grpSpLocks/>
          </p:cNvGrpSpPr>
          <p:nvPr/>
        </p:nvGrpSpPr>
        <p:grpSpPr bwMode="auto">
          <a:xfrm>
            <a:off x="976313" y="1843088"/>
            <a:ext cx="6491287" cy="4343400"/>
            <a:chOff x="995364" y="1538287"/>
            <a:chExt cx="6491286" cy="4343401"/>
          </a:xfrm>
        </p:grpSpPr>
        <p:pic>
          <p:nvPicPr>
            <p:cNvPr id="12310" name="Picture 25"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1547813"/>
              <a:ext cx="56816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2"/>
            <p:cNvGrpSpPr>
              <a:grpSpLocks/>
            </p:cNvGrpSpPr>
            <p:nvPr/>
          </p:nvGrpSpPr>
          <p:grpSpPr bwMode="auto">
            <a:xfrm>
              <a:off x="995364" y="1538287"/>
              <a:ext cx="6442076" cy="4343401"/>
              <a:chOff x="1239" y="1242"/>
              <a:chExt cx="4058" cy="2736"/>
            </a:xfrm>
            <a:noFill/>
          </p:grpSpPr>
          <p:sp>
            <p:nvSpPr>
              <p:cNvPr id="10" name="Rectangle 5"/>
              <p:cNvSpPr>
                <a:spLocks noChangeArrowheads="1"/>
              </p:cNvSpPr>
              <p:nvPr/>
            </p:nvSpPr>
            <p:spPr bwMode="auto">
              <a:xfrm>
                <a:off x="1766" y="1242"/>
                <a:ext cx="3531" cy="2373"/>
              </a:xfrm>
              <a:prstGeom prst="rect">
                <a:avLst/>
              </a:prstGeom>
              <a:grpFill/>
              <a:ln w="9525">
                <a:solidFill>
                  <a:schemeClr val="tx1"/>
                </a:solidFill>
                <a:miter lim="800000"/>
                <a:headEnd/>
                <a:tailEnd/>
              </a:ln>
            </p:spPr>
            <p:txBody>
              <a:bodyPr wrap="none" anchor="ctr"/>
              <a:lstStyle/>
              <a:p>
                <a:pPr algn="ctr" eaLnBrk="1" hangingPunct="1">
                  <a:defRPr/>
                </a:pPr>
                <a:endParaRPr lang="en-US" dirty="0">
                  <a:ea typeface="+mn-ea"/>
                  <a:cs typeface="Arial" charset="0"/>
                </a:endParaRPr>
              </a:p>
            </p:txBody>
          </p:sp>
          <p:sp>
            <p:nvSpPr>
              <p:cNvPr id="11" name="Text Box 28"/>
              <p:cNvSpPr txBox="1">
                <a:spLocks noChangeArrowheads="1"/>
              </p:cNvSpPr>
              <p:nvPr/>
            </p:nvSpPr>
            <p:spPr bwMode="auto">
              <a:xfrm>
                <a:off x="1613" y="3562"/>
                <a:ext cx="197" cy="233"/>
              </a:xfrm>
              <a:prstGeom prst="rect">
                <a:avLst/>
              </a:prstGeom>
              <a:grpFill/>
              <a:ln w="9525">
                <a:noFill/>
                <a:miter lim="800000"/>
                <a:headEnd/>
                <a:tailEnd/>
              </a:ln>
            </p:spPr>
            <p:txBody>
              <a:bodyPr wrap="none">
                <a:spAutoFit/>
              </a:bodyPr>
              <a:lstStyle/>
              <a:p>
                <a:pPr eaLnBrk="1" hangingPunct="1">
                  <a:defRPr/>
                </a:pPr>
                <a:r>
                  <a:rPr lang="en-US" b="1" dirty="0">
                    <a:latin typeface="+mn-lt"/>
                    <a:ea typeface="+mn-ea"/>
                    <a:cs typeface="Arial" charset="0"/>
                  </a:rPr>
                  <a:t>0</a:t>
                </a:r>
              </a:p>
            </p:txBody>
          </p:sp>
          <p:sp>
            <p:nvSpPr>
              <p:cNvPr id="12" name="Text Box 40"/>
              <p:cNvSpPr txBox="1">
                <a:spLocks noChangeArrowheads="1"/>
              </p:cNvSpPr>
              <p:nvPr/>
            </p:nvSpPr>
            <p:spPr bwMode="auto">
              <a:xfrm rot="16200000">
                <a:off x="670" y="2420"/>
                <a:ext cx="1371"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Average total cost</a:t>
                </a:r>
              </a:p>
            </p:txBody>
          </p:sp>
          <p:sp>
            <p:nvSpPr>
              <p:cNvPr id="13" name="Text Box 41"/>
              <p:cNvSpPr txBox="1">
                <a:spLocks noChangeArrowheads="1"/>
              </p:cNvSpPr>
              <p:nvPr/>
            </p:nvSpPr>
            <p:spPr bwMode="auto">
              <a:xfrm>
                <a:off x="3125" y="3745"/>
                <a:ext cx="706"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Quantity</a:t>
                </a:r>
              </a:p>
            </p:txBody>
          </p:sp>
        </p:grpSp>
      </p:grpSp>
      <p:sp>
        <p:nvSpPr>
          <p:cNvPr id="18" name="Freeform 11"/>
          <p:cNvSpPr>
            <a:spLocks/>
          </p:cNvSpPr>
          <p:nvPr/>
        </p:nvSpPr>
        <p:spPr bwMode="auto">
          <a:xfrm rot="420000">
            <a:off x="2219325" y="2617788"/>
            <a:ext cx="5148263" cy="1716087"/>
          </a:xfrm>
          <a:custGeom>
            <a:avLst/>
            <a:gdLst>
              <a:gd name="T0" fmla="*/ 0 w 3127"/>
              <a:gd name="T1" fmla="*/ 0 h 1013"/>
              <a:gd name="T2" fmla="*/ 2147483646 w 3127"/>
              <a:gd name="T3" fmla="*/ 2147483646 h 1013"/>
              <a:gd name="T4" fmla="*/ 2147483646 w 3127"/>
              <a:gd name="T5" fmla="*/ 2147483646 h 1013"/>
              <a:gd name="T6" fmla="*/ 2147483646 w 3127"/>
              <a:gd name="T7" fmla="*/ 2147483646 h 1013"/>
              <a:gd name="T8" fmla="*/ 2147483646 w 3127"/>
              <a:gd name="T9" fmla="*/ 2147483646 h 1013"/>
              <a:gd name="T10" fmla="*/ 0 60000 65536"/>
              <a:gd name="T11" fmla="*/ 0 60000 65536"/>
              <a:gd name="T12" fmla="*/ 0 60000 65536"/>
              <a:gd name="T13" fmla="*/ 0 60000 65536"/>
              <a:gd name="T14" fmla="*/ 0 60000 65536"/>
              <a:gd name="T15" fmla="*/ 0 w 3127"/>
              <a:gd name="T16" fmla="*/ 0 h 1013"/>
              <a:gd name="T17" fmla="*/ 3127 w 3127"/>
              <a:gd name="T18" fmla="*/ 1013 h 1013"/>
            </a:gdLst>
            <a:ahLst/>
            <a:cxnLst>
              <a:cxn ang="T10">
                <a:pos x="T0" y="T1"/>
              </a:cxn>
              <a:cxn ang="T11">
                <a:pos x="T2" y="T3"/>
              </a:cxn>
              <a:cxn ang="T12">
                <a:pos x="T4" y="T5"/>
              </a:cxn>
              <a:cxn ang="T13">
                <a:pos x="T6" y="T7"/>
              </a:cxn>
              <a:cxn ang="T14">
                <a:pos x="T8" y="T9"/>
              </a:cxn>
            </a:cxnLst>
            <a:rect l="T15" t="T16" r="T17" b="T18"/>
            <a:pathLst>
              <a:path w="3127" h="1013">
                <a:moveTo>
                  <a:pt x="0" y="0"/>
                </a:moveTo>
                <a:cubicBezTo>
                  <a:pt x="127" y="63"/>
                  <a:pt x="456" y="249"/>
                  <a:pt x="761" y="377"/>
                </a:cubicBezTo>
                <a:cubicBezTo>
                  <a:pt x="1066" y="505"/>
                  <a:pt x="1521" y="668"/>
                  <a:pt x="1831" y="768"/>
                </a:cubicBezTo>
                <a:cubicBezTo>
                  <a:pt x="2141" y="868"/>
                  <a:pt x="2403" y="935"/>
                  <a:pt x="2619" y="974"/>
                </a:cubicBezTo>
                <a:cubicBezTo>
                  <a:pt x="2835" y="1013"/>
                  <a:pt x="2981" y="1007"/>
                  <a:pt x="3127" y="1001"/>
                </a:cubicBez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 name="Line 16"/>
          <p:cNvSpPr>
            <a:spLocks noChangeShapeType="1"/>
          </p:cNvSpPr>
          <p:nvPr/>
        </p:nvSpPr>
        <p:spPr bwMode="auto">
          <a:xfrm>
            <a:off x="3025775" y="2820988"/>
            <a:ext cx="0" cy="2787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0" name="Line 17"/>
          <p:cNvSpPr>
            <a:spLocks noChangeShapeType="1"/>
          </p:cNvSpPr>
          <p:nvPr/>
        </p:nvSpPr>
        <p:spPr bwMode="auto">
          <a:xfrm>
            <a:off x="4343400" y="3605213"/>
            <a:ext cx="0" cy="2011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18"/>
          <p:cNvSpPr>
            <a:spLocks noChangeShapeType="1"/>
          </p:cNvSpPr>
          <p:nvPr/>
        </p:nvSpPr>
        <p:spPr bwMode="auto">
          <a:xfrm>
            <a:off x="6164263" y="4443413"/>
            <a:ext cx="0" cy="10969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2" name="Line 19"/>
          <p:cNvSpPr>
            <a:spLocks noChangeShapeType="1"/>
          </p:cNvSpPr>
          <p:nvPr/>
        </p:nvSpPr>
        <p:spPr bwMode="auto">
          <a:xfrm flipH="1">
            <a:off x="1806575" y="4443413"/>
            <a:ext cx="434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 name="Line 20"/>
          <p:cNvSpPr>
            <a:spLocks noChangeShapeType="1"/>
          </p:cNvSpPr>
          <p:nvPr/>
        </p:nvSpPr>
        <p:spPr bwMode="auto">
          <a:xfrm flipH="1">
            <a:off x="1798638" y="3605213"/>
            <a:ext cx="24685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4" name="Line 21"/>
          <p:cNvSpPr>
            <a:spLocks noChangeShapeType="1"/>
          </p:cNvSpPr>
          <p:nvPr/>
        </p:nvSpPr>
        <p:spPr bwMode="auto">
          <a:xfrm flipH="1">
            <a:off x="1809750" y="2819400"/>
            <a:ext cx="1371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Oval 12"/>
          <p:cNvSpPr>
            <a:spLocks noChangeArrowheads="1"/>
          </p:cNvSpPr>
          <p:nvPr/>
        </p:nvSpPr>
        <p:spPr bwMode="auto">
          <a:xfrm>
            <a:off x="4278313" y="3529013"/>
            <a:ext cx="141287" cy="141287"/>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solidFill>
                <a:srgbClr val="000000"/>
              </a:solidFill>
            </a:endParaRPr>
          </a:p>
        </p:txBody>
      </p:sp>
      <p:sp>
        <p:nvSpPr>
          <p:cNvPr id="26" name="Oval 13"/>
          <p:cNvSpPr>
            <a:spLocks noChangeArrowheads="1"/>
          </p:cNvSpPr>
          <p:nvPr/>
        </p:nvSpPr>
        <p:spPr bwMode="auto">
          <a:xfrm>
            <a:off x="6096000" y="4367213"/>
            <a:ext cx="141288" cy="141287"/>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7" name="Oval 14"/>
          <p:cNvSpPr>
            <a:spLocks noChangeArrowheads="1"/>
          </p:cNvSpPr>
          <p:nvPr/>
        </p:nvSpPr>
        <p:spPr bwMode="auto">
          <a:xfrm>
            <a:off x="3028950" y="2754313"/>
            <a:ext cx="141288" cy="141287"/>
          </a:xfrm>
          <a:prstGeom prst="ellipse">
            <a:avLst/>
          </a:prstGeom>
          <a:solidFill>
            <a:schemeClr val="tx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32" name="Text Box 29"/>
          <p:cNvSpPr txBox="1">
            <a:spLocks noChangeArrowheads="1"/>
          </p:cNvSpPr>
          <p:nvPr/>
        </p:nvSpPr>
        <p:spPr bwMode="auto">
          <a:xfrm>
            <a:off x="1433513" y="4291013"/>
            <a:ext cx="419100"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10</a:t>
            </a:r>
            <a:endParaRPr lang="en-US" b="1" i="1" baseline="-25000" dirty="0">
              <a:latin typeface="+mn-lt"/>
              <a:ea typeface="+mn-ea"/>
            </a:endParaRPr>
          </a:p>
        </p:txBody>
      </p:sp>
      <p:sp>
        <p:nvSpPr>
          <p:cNvPr id="38" name="Text Box 35"/>
          <p:cNvSpPr txBox="1">
            <a:spLocks noChangeArrowheads="1"/>
          </p:cNvSpPr>
          <p:nvPr/>
        </p:nvSpPr>
        <p:spPr bwMode="auto">
          <a:xfrm>
            <a:off x="1430338" y="3452813"/>
            <a:ext cx="419100"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15</a:t>
            </a:r>
            <a:endParaRPr lang="en-US" b="1" i="1" baseline="-25000" dirty="0">
              <a:latin typeface="+mn-lt"/>
              <a:ea typeface="+mn-ea"/>
            </a:endParaRPr>
          </a:p>
        </p:txBody>
      </p:sp>
      <p:sp>
        <p:nvSpPr>
          <p:cNvPr id="39" name="Text Box 36"/>
          <p:cNvSpPr txBox="1">
            <a:spLocks noChangeArrowheads="1"/>
          </p:cNvSpPr>
          <p:nvPr/>
        </p:nvSpPr>
        <p:spPr bwMode="auto">
          <a:xfrm>
            <a:off x="1295400" y="2705100"/>
            <a:ext cx="534988"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$20</a:t>
            </a:r>
            <a:endParaRPr lang="en-US" b="1" i="1" baseline="-25000" dirty="0">
              <a:latin typeface="+mn-lt"/>
              <a:ea typeface="+mn-ea"/>
            </a:endParaRPr>
          </a:p>
        </p:txBody>
      </p:sp>
      <p:sp>
        <p:nvSpPr>
          <p:cNvPr id="40" name="Text Box 37"/>
          <p:cNvSpPr txBox="1">
            <a:spLocks noChangeArrowheads="1"/>
          </p:cNvSpPr>
          <p:nvPr/>
        </p:nvSpPr>
        <p:spPr bwMode="auto">
          <a:xfrm>
            <a:off x="2813050" y="5584825"/>
            <a:ext cx="419100"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50</a:t>
            </a:r>
            <a:endParaRPr lang="en-US" b="1" i="1" baseline="-25000" dirty="0">
              <a:latin typeface="+mn-lt"/>
              <a:ea typeface="+mn-ea"/>
            </a:endParaRPr>
          </a:p>
        </p:txBody>
      </p:sp>
      <p:sp>
        <p:nvSpPr>
          <p:cNvPr id="41" name="Text Box 38"/>
          <p:cNvSpPr txBox="1">
            <a:spLocks noChangeArrowheads="1"/>
          </p:cNvSpPr>
          <p:nvPr/>
        </p:nvSpPr>
        <p:spPr bwMode="auto">
          <a:xfrm>
            <a:off x="4013200" y="5586413"/>
            <a:ext cx="534988" cy="36988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100</a:t>
            </a:r>
            <a:endParaRPr lang="en-US" b="1" i="1" baseline="-25000" dirty="0">
              <a:latin typeface="+mn-lt"/>
              <a:ea typeface="+mn-ea"/>
            </a:endParaRPr>
          </a:p>
        </p:txBody>
      </p:sp>
      <p:sp>
        <p:nvSpPr>
          <p:cNvPr id="42" name="Text Box 39"/>
          <p:cNvSpPr txBox="1">
            <a:spLocks noChangeArrowheads="1"/>
          </p:cNvSpPr>
          <p:nvPr/>
        </p:nvSpPr>
        <p:spPr bwMode="auto">
          <a:xfrm>
            <a:off x="5973763" y="5584825"/>
            <a:ext cx="534987"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i="1" dirty="0">
                <a:latin typeface="+mn-lt"/>
                <a:ea typeface="+mn-ea"/>
              </a:rPr>
              <a:t>200</a:t>
            </a:r>
            <a:endParaRPr lang="en-US" b="1" i="1" baseline="-25000" dirty="0">
              <a:latin typeface="+mn-lt"/>
              <a:ea typeface="+mn-ea"/>
            </a:endParaRPr>
          </a:p>
        </p:txBody>
      </p:sp>
      <p:sp>
        <p:nvSpPr>
          <p:cNvPr id="48" name="Text Box 49"/>
          <p:cNvSpPr txBox="1">
            <a:spLocks noChangeArrowheads="1"/>
          </p:cNvSpPr>
          <p:nvPr/>
        </p:nvSpPr>
        <p:spPr bwMode="auto">
          <a:xfrm>
            <a:off x="6832600" y="4183063"/>
            <a:ext cx="496888" cy="338137"/>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1600" b="1" i="1" dirty="0">
                <a:latin typeface="+mn-lt"/>
                <a:ea typeface="+mn-ea"/>
              </a:rPr>
              <a:t>ATC</a:t>
            </a:r>
          </a:p>
        </p:txBody>
      </p:sp>
      <p:sp>
        <p:nvSpPr>
          <p:cNvPr id="12309"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childTnLst>
                                </p:cTn>
                              </p:par>
                            </p:childTnLst>
                          </p:cTn>
                        </p:par>
                        <p:par>
                          <p:cTn id="16" fill="hold" nodeType="afterGroup">
                            <p:stCondLst>
                              <p:cond delay="2000"/>
                            </p:stCondLst>
                            <p:childTnLst>
                              <p:par>
                                <p:cTn id="17" presetID="16" presetClass="entr" presetSubtype="42"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1000"/>
                                        <p:tgtEl>
                                          <p:spTgt spid="19"/>
                                        </p:tgtEl>
                                      </p:cBhvr>
                                    </p:animEffect>
                                  </p:childTnLst>
                                </p:cTn>
                              </p:par>
                            </p:childTnLst>
                          </p:cTn>
                        </p:par>
                        <p:par>
                          <p:cTn id="20" fill="hold" nodeType="afterGroup">
                            <p:stCondLst>
                              <p:cond delay="3000"/>
                            </p:stCondLst>
                            <p:childTnLst>
                              <p:par>
                                <p:cTn id="21" presetID="1"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par>
                          <p:cTn id="25" fill="hold" nodeType="afterGroup">
                            <p:stCondLst>
                              <p:cond delay="3000"/>
                            </p:stCondLst>
                            <p:childTnLst>
                              <p:par>
                                <p:cTn id="26" presetID="22" presetClass="entr" presetSubtype="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1000"/>
                                        <p:tgtEl>
                                          <p:spTgt spid="24"/>
                                        </p:tgtEl>
                                      </p:cBhvr>
                                    </p:animEffect>
                                  </p:childTnLst>
                                </p:cTn>
                              </p:par>
                            </p:childTnLst>
                          </p:cTn>
                        </p:par>
                        <p:par>
                          <p:cTn id="29" fill="hold" nodeType="afterGroup">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par>
                          <p:cTn id="32" fill="hold" nodeType="afterGroup">
                            <p:stCondLst>
                              <p:cond delay="4000"/>
                            </p:stCondLst>
                            <p:childTnLst>
                              <p:par>
                                <p:cTn id="33" presetID="2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childTnLst>
                          </p:cTn>
                        </p:par>
                        <p:par>
                          <p:cTn id="37" fill="hold" nodeType="afterGroup">
                            <p:stCondLst>
                              <p:cond delay="4500"/>
                            </p:stCondLst>
                            <p:childTnLst>
                              <p:par>
                                <p:cTn id="38" presetID="22" presetClass="entr" presetSubtype="1"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1000"/>
                                        <p:tgtEl>
                                          <p:spTgt spid="20"/>
                                        </p:tgtEl>
                                      </p:cBhvr>
                                    </p:animEffect>
                                  </p:childTnLst>
                                </p:cTn>
                              </p:par>
                              <p:par>
                                <p:cTn id="41" presetID="22" presetClass="entr" presetSubtype="2"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000"/>
                                        <p:tgtEl>
                                          <p:spTgt spid="23"/>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nodeType="afterGroup">
                            <p:stCondLst>
                              <p:cond delay="5500"/>
                            </p:stCondLst>
                            <p:childTnLst>
                              <p:par>
                                <p:cTn id="49" presetID="23" presetClass="entr" presetSubtype="1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childTnLst>
                                </p:cTn>
                              </p:par>
                            </p:childTnLst>
                          </p:cTn>
                        </p:par>
                        <p:par>
                          <p:cTn id="53" fill="hold" nodeType="afterGroup">
                            <p:stCondLst>
                              <p:cond delay="6000"/>
                            </p:stCondLst>
                            <p:childTnLst>
                              <p:par>
                                <p:cTn id="54" presetID="22" presetClass="entr" presetSubtype="1"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1000"/>
                                        <p:tgtEl>
                                          <p:spTgt spid="21"/>
                                        </p:tgtEl>
                                      </p:cBhvr>
                                    </p:animEffect>
                                  </p:childTnLst>
                                </p:cTn>
                              </p:par>
                              <p:par>
                                <p:cTn id="57" presetID="22" presetClass="entr" presetSubtype="2"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right)">
                                      <p:cBhvr>
                                        <p:cTn id="59" dur="1000"/>
                                        <p:tgtEl>
                                          <p:spTgt spid="22"/>
                                        </p:tgtEl>
                                      </p:cBhvr>
                                    </p:animEffect>
                                  </p:childTnLst>
                                </p:cTn>
                              </p:par>
                            </p:childTnLst>
                          </p:cTn>
                        </p:par>
                        <p:par>
                          <p:cTn id="60" fill="hold" nodeType="afterGroup">
                            <p:stCondLst>
                              <p:cond delay="7000"/>
                            </p:stCondLst>
                            <p:childTnLst>
                              <p:par>
                                <p:cTn id="61" presetID="1"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2" grpId="0"/>
      <p:bldP spid="38" grpId="0"/>
      <p:bldP spid="39" grpId="0"/>
      <p:bldP spid="40" grpId="0"/>
      <p:bldP spid="41" grpId="0"/>
      <p:bldP spid="42"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229600" cy="1143000"/>
          </a:xfrm>
        </p:spPr>
        <p:txBody>
          <a:bodyPr/>
          <a:lstStyle/>
          <a:p>
            <a:pPr eaLnBrk="1" fontAlgn="auto" hangingPunct="1">
              <a:spcAft>
                <a:spcPts val="0"/>
              </a:spcAft>
              <a:defRPr/>
            </a:pPr>
            <a:r>
              <a:rPr lang="en-US" altLang="en-US" dirty="0">
                <a:ea typeface="+mj-ea"/>
              </a:rPr>
              <a:t>Monopoly Demand</a:t>
            </a:r>
          </a:p>
        </p:txBody>
      </p:sp>
      <p:sp>
        <p:nvSpPr>
          <p:cNvPr id="14339" name="Content Placeholder 2"/>
          <p:cNvSpPr>
            <a:spLocks noGrp="1"/>
          </p:cNvSpPr>
          <p:nvPr>
            <p:ph idx="1"/>
          </p:nvPr>
        </p:nvSpPr>
        <p:spPr/>
        <p:txBody>
          <a:bodyPr/>
          <a:lstStyle/>
          <a:p>
            <a:pPr eaLnBrk="1" hangingPunct="1"/>
            <a:r>
              <a:rPr lang="en-US" altLang="en-US" sz="3200" dirty="0"/>
              <a:t>The pure monopolist is the industry</a:t>
            </a:r>
          </a:p>
          <a:p>
            <a:pPr eaLnBrk="1" hangingPunct="1"/>
            <a:r>
              <a:rPr lang="en-US" altLang="en-US" sz="3200" dirty="0"/>
              <a:t>Monopolist demand curve is the market demand curve</a:t>
            </a:r>
          </a:p>
          <a:p>
            <a:pPr eaLnBrk="1" hangingPunct="1"/>
            <a:r>
              <a:rPr lang="en-US" altLang="en-US" sz="3200" dirty="0"/>
              <a:t>Demand curve is downsloping</a:t>
            </a:r>
          </a:p>
          <a:p>
            <a:pPr eaLnBrk="1" hangingPunct="1"/>
            <a:r>
              <a:rPr lang="en-US" altLang="en-US" sz="3200" dirty="0"/>
              <a:t>Marginal revenue is less than price</a:t>
            </a:r>
          </a:p>
        </p:txBody>
      </p:sp>
      <p:sp>
        <p:nvSpPr>
          <p:cNvPr id="1434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77" name="Group 137"/>
          <p:cNvGraphicFramePr>
            <a:graphicFrameLocks noGrp="1"/>
          </p:cNvGraphicFramePr>
          <p:nvPr>
            <p:extLst>
              <p:ext uri="{D42A27DB-BD31-4B8C-83A1-F6EECF244321}">
                <p14:modId xmlns:p14="http://schemas.microsoft.com/office/powerpoint/2010/main" val="2290617084"/>
              </p:ext>
            </p:extLst>
          </p:nvPr>
        </p:nvGraphicFramePr>
        <p:xfrm>
          <a:off x="114300" y="1466850"/>
          <a:ext cx="8915400" cy="4999040"/>
        </p:xfrm>
        <a:graphic>
          <a:graphicData uri="http://schemas.openxmlformats.org/drawingml/2006/table">
            <a:tbl>
              <a:tblPr firstRow="1"/>
              <a:tblGrid>
                <a:gridCol w="1116013">
                  <a:extLst>
                    <a:ext uri="{9D8B030D-6E8A-4147-A177-3AD203B41FA5}">
                      <a16:colId xmlns:a16="http://schemas.microsoft.com/office/drawing/2014/main" val="20000"/>
                    </a:ext>
                  </a:extLst>
                </a:gridCol>
                <a:gridCol w="1112837">
                  <a:extLst>
                    <a:ext uri="{9D8B030D-6E8A-4147-A177-3AD203B41FA5}">
                      <a16:colId xmlns:a16="http://schemas.microsoft.com/office/drawing/2014/main" val="20001"/>
                    </a:ext>
                  </a:extLst>
                </a:gridCol>
                <a:gridCol w="1114425">
                  <a:extLst>
                    <a:ext uri="{9D8B030D-6E8A-4147-A177-3AD203B41FA5}">
                      <a16:colId xmlns:a16="http://schemas.microsoft.com/office/drawing/2014/main" val="20002"/>
                    </a:ext>
                  </a:extLst>
                </a:gridCol>
                <a:gridCol w="1116013">
                  <a:extLst>
                    <a:ext uri="{9D8B030D-6E8A-4147-A177-3AD203B41FA5}">
                      <a16:colId xmlns:a16="http://schemas.microsoft.com/office/drawing/2014/main" val="20003"/>
                    </a:ext>
                  </a:extLst>
                </a:gridCol>
                <a:gridCol w="1112837">
                  <a:extLst>
                    <a:ext uri="{9D8B030D-6E8A-4147-A177-3AD203B41FA5}">
                      <a16:colId xmlns:a16="http://schemas.microsoft.com/office/drawing/2014/main" val="20004"/>
                    </a:ext>
                  </a:extLst>
                </a:gridCol>
                <a:gridCol w="1116013">
                  <a:extLst>
                    <a:ext uri="{9D8B030D-6E8A-4147-A177-3AD203B41FA5}">
                      <a16:colId xmlns:a16="http://schemas.microsoft.com/office/drawing/2014/main" val="20005"/>
                    </a:ext>
                  </a:extLst>
                </a:gridCol>
                <a:gridCol w="1111250">
                  <a:extLst>
                    <a:ext uri="{9D8B030D-6E8A-4147-A177-3AD203B41FA5}">
                      <a16:colId xmlns:a16="http://schemas.microsoft.com/office/drawing/2014/main" val="20006"/>
                    </a:ext>
                  </a:extLst>
                </a:gridCol>
                <a:gridCol w="1116012">
                  <a:extLst>
                    <a:ext uri="{9D8B030D-6E8A-4147-A177-3AD203B41FA5}">
                      <a16:colId xmlns:a16="http://schemas.microsoft.com/office/drawing/2014/main" val="20007"/>
                    </a:ext>
                  </a:extLst>
                </a:gridCol>
              </a:tblGrid>
              <a:tr h="350542">
                <a:tc gridSpan="8">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Revenue and Cost Data of a Pure Monopolist</a:t>
                      </a:r>
                    </a:p>
                  </a:txBody>
                  <a:tcPr marL="91431" marR="91431" marT="45716" marB="45716" anchor="b" horzOverflow="overflow">
                    <a:lnL>
                      <a:noFill/>
                    </a:lnL>
                    <a:lnR>
                      <a:noFill/>
                    </a:lnR>
                    <a:lnT>
                      <a:noFill/>
                    </a:lnT>
                    <a:lnB>
                      <a:noFill/>
                    </a:lnB>
                    <a:lnTlToBr>
                      <a:noFill/>
                    </a:lnTlToBr>
                    <a:lnBlToTr>
                      <a:noFill/>
                    </a:lnBlToTr>
                    <a:solidFill>
                      <a:srgbClr val="B0CC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0542">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Revenue Data</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Cost Data</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44969">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 Quantity of Output</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Price (Average Revenue)</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Total Revenue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 × (2)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 Marginal Revenue</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Average Total Cost</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Total Cost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 × (5)</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Marginal Cost</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Profit (+) 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Loss (-)</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2"/>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0</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$ 172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$0</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$ 100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endParaRP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-100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3"/>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162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162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$ 162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$ 190.00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190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$ 90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-28</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4"/>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152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304</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142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135.00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270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+34</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5"/>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142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426</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122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113.33</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340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+86</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6"/>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132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528</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100.00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400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+128</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7"/>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5</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122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610</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82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a:t>
                      </a:r>
                      <a:r>
                        <a:rPr kumimoji="0" lang="en-US" altLang="en-US"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94.00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470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70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cs typeface="Arial" panose="020B0604020202020204" pitchFamily="34" charset="0"/>
                        </a:rPr>
                        <a:t>+140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8"/>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112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672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91.67</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550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+122</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09"/>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714</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42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91.43</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640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90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+74</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10"/>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92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736</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93.75</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750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110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-14</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11"/>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9</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738</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2</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  97.78</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880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130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-142</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12"/>
                  </a:ext>
                </a:extLst>
              </a:tr>
              <a:tr h="304817">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72</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720</a:t>
                      </a:r>
                    </a:p>
                  </a:txBody>
                  <a:tcPr marL="91431" marR="91431" marT="45716" marB="4571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-18</a:t>
                      </a:r>
                    </a:p>
                  </a:txBody>
                  <a:tcPr marL="91431" marR="91431"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103.00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1030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150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cs typeface="Arial" panose="020B0604020202020204" pitchFamily="34" charset="0"/>
                        </a:rPr>
                        <a:t>-310</a:t>
                      </a:r>
                    </a:p>
                  </a:txBody>
                  <a:tcPr marL="91431" marR="91431"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C3"/>
                    </a:solidFill>
                  </a:tcPr>
                </a:tc>
                <a:extLst>
                  <a:ext uri="{0D108BD9-81ED-4DB2-BD59-A6C34878D82A}">
                    <a16:rowId xmlns:a16="http://schemas.microsoft.com/office/drawing/2014/main" val="10013"/>
                  </a:ext>
                </a:extLst>
              </a:tr>
            </a:tbl>
          </a:graphicData>
        </a:graphic>
      </p:graphicFrame>
      <p:sp>
        <p:nvSpPr>
          <p:cNvPr id="10364"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Monopoly Demand Schedule</a:t>
            </a:r>
          </a:p>
        </p:txBody>
      </p:sp>
      <p:sp>
        <p:nvSpPr>
          <p:cNvPr id="5"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altLang="en-US" dirty="0">
                <a:ea typeface="+mj-ea"/>
              </a:rPr>
              <a:t>Monopoly Demand Curve</a:t>
            </a:r>
          </a:p>
        </p:txBody>
      </p:sp>
      <p:grpSp>
        <p:nvGrpSpPr>
          <p:cNvPr id="2" name="Group 42"/>
          <p:cNvGrpSpPr>
            <a:grpSpLocks/>
          </p:cNvGrpSpPr>
          <p:nvPr/>
        </p:nvGrpSpPr>
        <p:grpSpPr bwMode="auto">
          <a:xfrm>
            <a:off x="1981200" y="1905000"/>
            <a:ext cx="4760913" cy="4208463"/>
            <a:chOff x="2133600" y="1800224"/>
            <a:chExt cx="4760912" cy="4208464"/>
          </a:xfrm>
        </p:grpSpPr>
        <p:pic>
          <p:nvPicPr>
            <p:cNvPr id="18451" name="Picture 23" descr="grid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2" y="1804987"/>
              <a:ext cx="4038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63"/>
            <p:cNvGrpSpPr>
              <a:grpSpLocks/>
            </p:cNvGrpSpPr>
            <p:nvPr/>
          </p:nvGrpSpPr>
          <p:grpSpPr bwMode="auto">
            <a:xfrm>
              <a:off x="2133600" y="1800224"/>
              <a:ext cx="4746624" cy="4208464"/>
              <a:chOff x="2454" y="1082"/>
              <a:chExt cx="2990" cy="2651"/>
            </a:xfrm>
            <a:noFill/>
          </p:grpSpPr>
          <p:sp>
            <p:nvSpPr>
              <p:cNvPr id="9" name="Rectangle 6"/>
              <p:cNvSpPr>
                <a:spLocks noChangeArrowheads="1"/>
              </p:cNvSpPr>
              <p:nvPr/>
            </p:nvSpPr>
            <p:spPr bwMode="auto">
              <a:xfrm>
                <a:off x="2922" y="1082"/>
                <a:ext cx="2522" cy="2444"/>
              </a:xfrm>
              <a:prstGeom prst="rect">
                <a:avLst/>
              </a:prstGeom>
              <a:grpFill/>
              <a:ln w="9525">
                <a:solidFill>
                  <a:schemeClr val="tx1"/>
                </a:solidFill>
                <a:miter lim="800000"/>
                <a:headEnd/>
                <a:tailEnd/>
              </a:ln>
            </p:spPr>
            <p:txBody>
              <a:bodyPr wrap="none" anchor="ctr"/>
              <a:lstStyle/>
              <a:p>
                <a:pPr eaLnBrk="1" hangingPunct="1">
                  <a:defRPr/>
                </a:pPr>
                <a:endParaRPr lang="en-US" dirty="0">
                  <a:ea typeface="+mn-ea"/>
                  <a:cs typeface="Arial" charset="0"/>
                </a:endParaRPr>
              </a:p>
            </p:txBody>
          </p:sp>
          <p:sp>
            <p:nvSpPr>
              <p:cNvPr id="10" name="Freeform 19"/>
              <p:cNvSpPr>
                <a:spLocks/>
              </p:cNvSpPr>
              <p:nvPr/>
            </p:nvSpPr>
            <p:spPr bwMode="auto">
              <a:xfrm rot="-5400000">
                <a:off x="4149" y="2119"/>
                <a:ext cx="66" cy="2512"/>
              </a:xfrm>
              <a:custGeom>
                <a:avLst/>
                <a:gdLst>
                  <a:gd name="T0" fmla="*/ 3 w 175"/>
                  <a:gd name="T1" fmla="*/ 0 h 2271"/>
                  <a:gd name="T2" fmla="*/ 24 w 175"/>
                  <a:gd name="T3" fmla="*/ 175 h 2271"/>
                  <a:gd name="T4" fmla="*/ 3 w 175"/>
                  <a:gd name="T5" fmla="*/ 394 h 2271"/>
                  <a:gd name="T6" fmla="*/ 24 w 175"/>
                  <a:gd name="T7" fmla="*/ 619 h 2271"/>
                  <a:gd name="T8" fmla="*/ 1 w 175"/>
                  <a:gd name="T9" fmla="*/ 789 h 2271"/>
                  <a:gd name="T10" fmla="*/ 25 w 175"/>
                  <a:gd name="T11" fmla="*/ 989 h 2271"/>
                  <a:gd name="T12" fmla="*/ 2 w 175"/>
                  <a:gd name="T13" fmla="*/ 1202 h 2271"/>
                  <a:gd name="T14" fmla="*/ 23 w 175"/>
                  <a:gd name="T15" fmla="*/ 1434 h 2271"/>
                  <a:gd name="T16" fmla="*/ 1 w 175"/>
                  <a:gd name="T17" fmla="*/ 1616 h 2271"/>
                  <a:gd name="T18" fmla="*/ 22 w 175"/>
                  <a:gd name="T19" fmla="*/ 1800 h 2271"/>
                  <a:gd name="T20" fmla="*/ 4 w 175"/>
                  <a:gd name="T21" fmla="*/ 2015 h 2271"/>
                  <a:gd name="T22" fmla="*/ 25 w 175"/>
                  <a:gd name="T23" fmla="*/ 2190 h 2271"/>
                  <a:gd name="T24" fmla="*/ 2 w 175"/>
                  <a:gd name="T25" fmla="*/ 2397 h 2271"/>
                  <a:gd name="T26" fmla="*/ 25 w 175"/>
                  <a:gd name="T27" fmla="*/ 2579 h 2271"/>
                  <a:gd name="T28" fmla="*/ 0 w 175"/>
                  <a:gd name="T29" fmla="*/ 2779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grpFill/>
              <a:ln w="76200">
                <a:solidFill>
                  <a:srgbClr val="B2B2B2"/>
                </a:solidFill>
                <a:round/>
                <a:headEnd/>
                <a:tailEnd/>
              </a:ln>
            </p:spPr>
            <p:txBody>
              <a:bodyPr/>
              <a:lstStyle/>
              <a:p>
                <a:pPr eaLnBrk="1" hangingPunct="1">
                  <a:defRPr/>
                </a:pPr>
                <a:endParaRPr lang="en-US" dirty="0">
                  <a:ea typeface="+mn-ea"/>
                  <a:cs typeface="Arial" charset="0"/>
                </a:endParaRPr>
              </a:p>
            </p:txBody>
          </p:sp>
          <p:grpSp>
            <p:nvGrpSpPr>
              <p:cNvPr id="4" name="Group 62"/>
              <p:cNvGrpSpPr>
                <a:grpSpLocks/>
              </p:cNvGrpSpPr>
              <p:nvPr/>
            </p:nvGrpSpPr>
            <p:grpSpPr bwMode="auto">
              <a:xfrm>
                <a:off x="2736" y="3496"/>
                <a:ext cx="2451" cy="237"/>
                <a:chOff x="2736" y="3496"/>
                <a:chExt cx="2451" cy="237"/>
              </a:xfrm>
              <a:grpFill/>
            </p:grpSpPr>
            <p:sp>
              <p:nvSpPr>
                <p:cNvPr id="20" name="Text Box 26"/>
                <p:cNvSpPr txBox="1">
                  <a:spLocks noChangeArrowheads="1"/>
                </p:cNvSpPr>
                <p:nvPr/>
              </p:nvSpPr>
              <p:spPr bwMode="auto">
                <a:xfrm>
                  <a:off x="2736" y="3500"/>
                  <a:ext cx="197"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0</a:t>
                  </a:r>
                </a:p>
              </p:txBody>
            </p:sp>
            <p:sp>
              <p:nvSpPr>
                <p:cNvPr id="21" name="Text Box 28"/>
                <p:cNvSpPr txBox="1">
                  <a:spLocks noChangeArrowheads="1"/>
                </p:cNvSpPr>
                <p:nvPr/>
              </p:nvSpPr>
              <p:spPr bwMode="auto">
                <a:xfrm>
                  <a:off x="3180" y="3496"/>
                  <a:ext cx="197"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1</a:t>
                  </a:r>
                </a:p>
              </p:txBody>
            </p:sp>
            <p:sp>
              <p:nvSpPr>
                <p:cNvPr id="22" name="Text Box 29"/>
                <p:cNvSpPr txBox="1">
                  <a:spLocks noChangeArrowheads="1"/>
                </p:cNvSpPr>
                <p:nvPr/>
              </p:nvSpPr>
              <p:spPr bwMode="auto">
                <a:xfrm>
                  <a:off x="3542" y="3496"/>
                  <a:ext cx="197"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2</a:t>
                  </a:r>
                </a:p>
              </p:txBody>
            </p:sp>
            <p:sp>
              <p:nvSpPr>
                <p:cNvPr id="23" name="Text Box 30"/>
                <p:cNvSpPr txBox="1">
                  <a:spLocks noChangeArrowheads="1"/>
                </p:cNvSpPr>
                <p:nvPr/>
              </p:nvSpPr>
              <p:spPr bwMode="auto">
                <a:xfrm>
                  <a:off x="3918" y="3496"/>
                  <a:ext cx="197"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3</a:t>
                  </a:r>
                </a:p>
              </p:txBody>
            </p:sp>
            <p:sp>
              <p:nvSpPr>
                <p:cNvPr id="24" name="Text Box 31"/>
                <p:cNvSpPr txBox="1">
                  <a:spLocks noChangeArrowheads="1"/>
                </p:cNvSpPr>
                <p:nvPr/>
              </p:nvSpPr>
              <p:spPr bwMode="auto">
                <a:xfrm>
                  <a:off x="4280" y="3496"/>
                  <a:ext cx="197"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4</a:t>
                  </a:r>
                </a:p>
              </p:txBody>
            </p:sp>
            <p:sp>
              <p:nvSpPr>
                <p:cNvPr id="25" name="Text Box 32"/>
                <p:cNvSpPr txBox="1">
                  <a:spLocks noChangeArrowheads="1"/>
                </p:cNvSpPr>
                <p:nvPr/>
              </p:nvSpPr>
              <p:spPr bwMode="auto">
                <a:xfrm>
                  <a:off x="4635" y="3496"/>
                  <a:ext cx="197"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5</a:t>
                  </a:r>
                </a:p>
              </p:txBody>
            </p:sp>
            <p:sp>
              <p:nvSpPr>
                <p:cNvPr id="26" name="Text Box 33"/>
                <p:cNvSpPr txBox="1">
                  <a:spLocks noChangeArrowheads="1"/>
                </p:cNvSpPr>
                <p:nvPr/>
              </p:nvSpPr>
              <p:spPr bwMode="auto">
                <a:xfrm>
                  <a:off x="4990" y="3496"/>
                  <a:ext cx="197"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6</a:t>
                  </a:r>
                </a:p>
              </p:txBody>
            </p:sp>
          </p:grpSp>
          <p:grpSp>
            <p:nvGrpSpPr>
              <p:cNvPr id="5" name="Group 61"/>
              <p:cNvGrpSpPr>
                <a:grpSpLocks/>
              </p:cNvGrpSpPr>
              <p:nvPr/>
            </p:nvGrpSpPr>
            <p:grpSpPr bwMode="auto">
              <a:xfrm>
                <a:off x="2454" y="1439"/>
                <a:ext cx="439" cy="1511"/>
                <a:chOff x="2454" y="1439"/>
                <a:chExt cx="439" cy="1511"/>
              </a:xfrm>
              <a:grpFill/>
            </p:grpSpPr>
            <p:sp>
              <p:nvSpPr>
                <p:cNvPr id="13" name="Text Box 24"/>
                <p:cNvSpPr txBox="1">
                  <a:spLocks noChangeArrowheads="1"/>
                </p:cNvSpPr>
                <p:nvPr/>
              </p:nvSpPr>
              <p:spPr bwMode="auto">
                <a:xfrm>
                  <a:off x="2454" y="1439"/>
                  <a:ext cx="439"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$142</a:t>
                  </a:r>
                </a:p>
              </p:txBody>
            </p:sp>
            <p:sp>
              <p:nvSpPr>
                <p:cNvPr id="14" name="Text Box 25"/>
                <p:cNvSpPr txBox="1">
                  <a:spLocks noChangeArrowheads="1"/>
                </p:cNvSpPr>
                <p:nvPr/>
              </p:nvSpPr>
              <p:spPr bwMode="auto">
                <a:xfrm>
                  <a:off x="2516" y="1647"/>
                  <a:ext cx="359"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132</a:t>
                  </a:r>
                </a:p>
              </p:txBody>
            </p:sp>
            <p:sp>
              <p:nvSpPr>
                <p:cNvPr id="15" name="Text Box 47"/>
                <p:cNvSpPr txBox="1">
                  <a:spLocks noChangeArrowheads="1"/>
                </p:cNvSpPr>
                <p:nvPr/>
              </p:nvSpPr>
              <p:spPr bwMode="auto">
                <a:xfrm>
                  <a:off x="2516" y="1850"/>
                  <a:ext cx="359"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122</a:t>
                  </a:r>
                </a:p>
              </p:txBody>
            </p:sp>
            <p:sp>
              <p:nvSpPr>
                <p:cNvPr id="16" name="Text Box 48"/>
                <p:cNvSpPr txBox="1">
                  <a:spLocks noChangeArrowheads="1"/>
                </p:cNvSpPr>
                <p:nvPr/>
              </p:nvSpPr>
              <p:spPr bwMode="auto">
                <a:xfrm>
                  <a:off x="2516" y="2072"/>
                  <a:ext cx="351"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112</a:t>
                  </a:r>
                </a:p>
              </p:txBody>
            </p:sp>
            <p:sp>
              <p:nvSpPr>
                <p:cNvPr id="17" name="Text Box 50"/>
                <p:cNvSpPr txBox="1">
                  <a:spLocks noChangeArrowheads="1"/>
                </p:cNvSpPr>
                <p:nvPr/>
              </p:nvSpPr>
              <p:spPr bwMode="auto">
                <a:xfrm>
                  <a:off x="2516" y="2287"/>
                  <a:ext cx="359"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102</a:t>
                  </a:r>
                </a:p>
              </p:txBody>
            </p:sp>
            <p:sp>
              <p:nvSpPr>
                <p:cNvPr id="18" name="Text Box 54"/>
                <p:cNvSpPr txBox="1">
                  <a:spLocks noChangeArrowheads="1"/>
                </p:cNvSpPr>
                <p:nvPr/>
              </p:nvSpPr>
              <p:spPr bwMode="auto">
                <a:xfrm>
                  <a:off x="2578" y="2509"/>
                  <a:ext cx="278"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92</a:t>
                  </a:r>
                </a:p>
              </p:txBody>
            </p:sp>
            <p:sp>
              <p:nvSpPr>
                <p:cNvPr id="19" name="Text Box 55"/>
                <p:cNvSpPr txBox="1">
                  <a:spLocks noChangeArrowheads="1"/>
                </p:cNvSpPr>
                <p:nvPr/>
              </p:nvSpPr>
              <p:spPr bwMode="auto">
                <a:xfrm>
                  <a:off x="2578" y="2717"/>
                  <a:ext cx="278" cy="233"/>
                </a:xfrm>
                <a:prstGeom prst="rect">
                  <a:avLst/>
                </a:prstGeom>
                <a:grpFill/>
                <a:ln w="9525">
                  <a:noFill/>
                  <a:miter lim="800000"/>
                  <a:headEnd/>
                  <a:tailEnd/>
                </a:ln>
              </p:spPr>
              <p:txBody>
                <a:bodyPr wrap="none">
                  <a:spAutoFit/>
                </a:bodyPr>
                <a:lstStyle/>
                <a:p>
                  <a:pPr eaLnBrk="1" hangingPunct="1">
                    <a:defRPr/>
                  </a:pPr>
                  <a:r>
                    <a:rPr lang="en-US" b="1" dirty="0">
                      <a:ea typeface="+mn-ea"/>
                      <a:cs typeface="Arial" charset="0"/>
                    </a:rPr>
                    <a:t>82</a:t>
                  </a:r>
                </a:p>
              </p:txBody>
            </p:sp>
          </p:grpSp>
        </p:grpSp>
      </p:grpSp>
      <p:sp>
        <p:nvSpPr>
          <p:cNvPr id="27" name="Rectangle 38"/>
          <p:cNvSpPr>
            <a:spLocks noChangeArrowheads="1"/>
          </p:cNvSpPr>
          <p:nvPr/>
        </p:nvSpPr>
        <p:spPr bwMode="auto">
          <a:xfrm>
            <a:off x="4422775" y="2994025"/>
            <a:ext cx="584200" cy="2817813"/>
          </a:xfrm>
          <a:prstGeom prst="rect">
            <a:avLst/>
          </a:prstGeom>
          <a:solidFill>
            <a:srgbClr val="66CCFF"/>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29" name="Line 36"/>
          <p:cNvSpPr>
            <a:spLocks noChangeShapeType="1"/>
          </p:cNvSpPr>
          <p:nvPr/>
        </p:nvSpPr>
        <p:spPr bwMode="auto">
          <a:xfrm>
            <a:off x="3433763" y="2066925"/>
            <a:ext cx="3122612" cy="1817688"/>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0" name="Rectangle 37"/>
          <p:cNvSpPr>
            <a:spLocks noChangeArrowheads="1"/>
          </p:cNvSpPr>
          <p:nvPr/>
        </p:nvSpPr>
        <p:spPr bwMode="auto">
          <a:xfrm>
            <a:off x="2705100" y="2654300"/>
            <a:ext cx="1728788" cy="338138"/>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31" name="Line 39"/>
          <p:cNvSpPr>
            <a:spLocks noChangeShapeType="1"/>
          </p:cNvSpPr>
          <p:nvPr/>
        </p:nvSpPr>
        <p:spPr bwMode="auto">
          <a:xfrm flipH="1">
            <a:off x="2703513" y="2665413"/>
            <a:ext cx="17208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2" name="Line 40"/>
          <p:cNvSpPr>
            <a:spLocks noChangeShapeType="1"/>
          </p:cNvSpPr>
          <p:nvPr/>
        </p:nvSpPr>
        <p:spPr bwMode="auto">
          <a:xfrm flipH="1">
            <a:off x="2703513" y="2995613"/>
            <a:ext cx="2298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3" name="Line 41"/>
          <p:cNvSpPr>
            <a:spLocks noChangeShapeType="1"/>
          </p:cNvSpPr>
          <p:nvPr/>
        </p:nvSpPr>
        <p:spPr bwMode="auto">
          <a:xfrm>
            <a:off x="4422775" y="2651125"/>
            <a:ext cx="0" cy="3168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 name="Line 42"/>
          <p:cNvSpPr>
            <a:spLocks noChangeShapeType="1"/>
          </p:cNvSpPr>
          <p:nvPr/>
        </p:nvSpPr>
        <p:spPr bwMode="auto">
          <a:xfrm>
            <a:off x="5019675" y="2967038"/>
            <a:ext cx="0" cy="28527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5" name="Oval 34"/>
          <p:cNvSpPr>
            <a:spLocks noChangeArrowheads="1"/>
          </p:cNvSpPr>
          <p:nvPr/>
        </p:nvSpPr>
        <p:spPr bwMode="auto">
          <a:xfrm>
            <a:off x="4367213" y="2584450"/>
            <a:ext cx="119062" cy="119063"/>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36" name="Oval 35"/>
          <p:cNvSpPr>
            <a:spLocks noChangeArrowheads="1"/>
          </p:cNvSpPr>
          <p:nvPr/>
        </p:nvSpPr>
        <p:spPr bwMode="auto">
          <a:xfrm>
            <a:off x="4964113" y="2925763"/>
            <a:ext cx="119062" cy="119062"/>
          </a:xfrm>
          <a:prstGeom prst="ellipse">
            <a:avLst/>
          </a:prstGeom>
          <a:solidFill>
            <a:schemeClr val="bg1"/>
          </a:solidFill>
          <a:ln w="28575">
            <a:solidFill>
              <a:schemeClr val="tx1"/>
            </a:solidFill>
            <a:round/>
            <a:headEnd/>
            <a:tailEnd/>
          </a:ln>
        </p:spPr>
        <p:txBody>
          <a:bodyPr wrap="none" anchor="ct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endParaRPr lang="en-US" altLang="en-US" sz="1800" dirty="0"/>
          </a:p>
        </p:txBody>
      </p:sp>
      <p:sp>
        <p:nvSpPr>
          <p:cNvPr id="37" name="Text Box 44"/>
          <p:cNvSpPr txBox="1">
            <a:spLocks noChangeArrowheads="1"/>
          </p:cNvSpPr>
          <p:nvPr/>
        </p:nvSpPr>
        <p:spPr bwMode="auto">
          <a:xfrm>
            <a:off x="6335713" y="3467100"/>
            <a:ext cx="314325" cy="33813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1600" b="1" i="1" dirty="0">
                <a:latin typeface="+mn-lt"/>
                <a:ea typeface="+mn-ea"/>
              </a:rPr>
              <a:t>D</a:t>
            </a:r>
          </a:p>
        </p:txBody>
      </p:sp>
      <p:sp>
        <p:nvSpPr>
          <p:cNvPr id="39" name="Text Box 64"/>
          <p:cNvSpPr txBox="1">
            <a:spLocks noChangeArrowheads="1"/>
          </p:cNvSpPr>
          <p:nvPr/>
        </p:nvSpPr>
        <p:spPr bwMode="auto">
          <a:xfrm>
            <a:off x="5192713" y="4041775"/>
            <a:ext cx="1314450"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Gain = $132</a:t>
            </a:r>
          </a:p>
        </p:txBody>
      </p:sp>
      <p:sp>
        <p:nvSpPr>
          <p:cNvPr id="40" name="Line 65"/>
          <p:cNvSpPr>
            <a:spLocks noChangeShapeType="1"/>
          </p:cNvSpPr>
          <p:nvPr/>
        </p:nvSpPr>
        <p:spPr bwMode="auto">
          <a:xfrm flipH="1">
            <a:off x="4772025" y="4364038"/>
            <a:ext cx="827088" cy="1730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 name="Text Box 66"/>
          <p:cNvSpPr txBox="1">
            <a:spLocks noChangeArrowheads="1"/>
          </p:cNvSpPr>
          <p:nvPr/>
        </p:nvSpPr>
        <p:spPr bwMode="auto">
          <a:xfrm>
            <a:off x="2889250" y="3416300"/>
            <a:ext cx="1160463" cy="369888"/>
          </a:xfrm>
          <a:prstGeom prst="rect">
            <a:avLst/>
          </a:prstGeom>
          <a:noFill/>
          <a:ln>
            <a:noFill/>
          </a:ln>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b="1" dirty="0">
                <a:latin typeface="+mn-lt"/>
                <a:ea typeface="+mn-ea"/>
              </a:rPr>
              <a:t>Loss = $30</a:t>
            </a:r>
          </a:p>
        </p:txBody>
      </p:sp>
      <p:sp>
        <p:nvSpPr>
          <p:cNvPr id="42" name="Line 67"/>
          <p:cNvSpPr>
            <a:spLocks noChangeShapeType="1"/>
          </p:cNvSpPr>
          <p:nvPr/>
        </p:nvSpPr>
        <p:spPr bwMode="auto">
          <a:xfrm flipH="1" flipV="1">
            <a:off x="3357563" y="2784475"/>
            <a:ext cx="195262" cy="6318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450" name="TextBox 1"/>
          <p:cNvSpPr txBox="1">
            <a:spLocks noChangeArrowheads="1"/>
          </p:cNvSpPr>
          <p:nvPr/>
        </p:nvSpPr>
        <p:spPr bwMode="auto">
          <a:xfrm>
            <a:off x="76200" y="64770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2pPr>
            <a:lvl3pPr marL="1143000" indent="-228600">
              <a:spcBef>
                <a:spcPct val="20000"/>
              </a:spcBef>
              <a:buClr>
                <a:srgbClr val="9BBB59"/>
              </a:buClr>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3pPr>
            <a:lvl4pPr marL="1600200" indent="-228600">
              <a:spcBef>
                <a:spcPct val="20000"/>
              </a:spcBef>
              <a:buClr>
                <a:srgbClr val="8064A2"/>
              </a:buClr>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4pPr>
            <a:lvl5pPr marL="2057400" indent="-228600">
              <a:spcBef>
                <a:spcPct val="20000"/>
              </a:spcBef>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lr>
                <a:srgbClr val="4BACC6"/>
              </a:buClr>
              <a:buFont typeface="Arial" panose="020B0604020202020204" pitchFamily="34" charset="0"/>
              <a:buChar char="•"/>
              <a:defRPr sz="14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Tx/>
              <a:buFontTx/>
              <a:buNone/>
            </a:pPr>
            <a:r>
              <a:rPr lang="en-US" altLang="en-US" sz="1400" dirty="0"/>
              <a:t>LO3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1000"/>
                                        <p:tgtEl>
                                          <p:spTgt spid="29"/>
                                        </p:tgtEl>
                                      </p:cBhvr>
                                    </p:animEffect>
                                  </p:child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childTnLst>
                          </p:cTn>
                        </p:par>
                        <p:par>
                          <p:cTn id="16" fill="hold" nodeType="afterGroup">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fltVal val="0"/>
                                          </p:val>
                                        </p:tav>
                                        <p:tav tm="100000">
                                          <p:val>
                                            <p:strVal val="#ppt_w"/>
                                          </p:val>
                                        </p:tav>
                                      </p:tavLst>
                                    </p:anim>
                                    <p:anim calcmode="lin" valueType="num">
                                      <p:cBhvr>
                                        <p:cTn id="20" dur="1000" fill="hold"/>
                                        <p:tgtEl>
                                          <p:spTgt spid="35"/>
                                        </p:tgtEl>
                                        <p:attrNameLst>
                                          <p:attrName>ppt_h</p:attrName>
                                        </p:attrNameLst>
                                      </p:cBhvr>
                                      <p:tavLst>
                                        <p:tav tm="0">
                                          <p:val>
                                            <p:fltVal val="0"/>
                                          </p:val>
                                        </p:tav>
                                        <p:tav tm="100000">
                                          <p:val>
                                            <p:strVal val="#ppt_h"/>
                                          </p:val>
                                        </p:tav>
                                      </p:tavLst>
                                    </p:anim>
                                  </p:childTnLst>
                                </p:cTn>
                              </p:par>
                            </p:childTnLst>
                          </p:cTn>
                        </p:par>
                        <p:par>
                          <p:cTn id="21" fill="hold" nodeType="afterGroup">
                            <p:stCondLst>
                              <p:cond delay="3000"/>
                            </p:stCondLst>
                            <p:childTnLst>
                              <p:par>
                                <p:cTn id="22" presetID="22" presetClass="entr" presetSubtype="2"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1000"/>
                                        <p:tgtEl>
                                          <p:spTgt spid="31"/>
                                        </p:tgtEl>
                                      </p:cBhvr>
                                    </p:animEffect>
                                  </p:childTnLst>
                                </p:cTn>
                              </p:par>
                              <p:par>
                                <p:cTn id="25" presetID="22" presetClass="entr" presetSubtype="1"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1000"/>
                                        <p:tgtEl>
                                          <p:spTgt spid="33"/>
                                        </p:tgtEl>
                                      </p:cBhvr>
                                    </p:animEffect>
                                  </p:childTnLst>
                                </p:cTn>
                              </p:par>
                            </p:childTnLst>
                          </p:cTn>
                        </p:par>
                        <p:par>
                          <p:cTn id="28" fill="hold" nodeType="afterGroup">
                            <p:stCondLst>
                              <p:cond delay="4000"/>
                            </p:stCondLst>
                            <p:childTnLst>
                              <p:par>
                                <p:cTn id="29" presetID="2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fltVal val="0"/>
                                          </p:val>
                                        </p:tav>
                                        <p:tav tm="100000">
                                          <p:val>
                                            <p:strVal val="#ppt_w"/>
                                          </p:val>
                                        </p:tav>
                                      </p:tavLst>
                                    </p:anim>
                                    <p:anim calcmode="lin" valueType="num">
                                      <p:cBhvr>
                                        <p:cTn id="32" dur="1000" fill="hold"/>
                                        <p:tgtEl>
                                          <p:spTgt spid="36"/>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000"/>
                            </p:stCondLst>
                            <p:childTnLst>
                              <p:par>
                                <p:cTn id="34" presetID="22" presetClass="entr" presetSubtype="1"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up)">
                                      <p:cBhvr>
                                        <p:cTn id="36" dur="1000"/>
                                        <p:tgtEl>
                                          <p:spTgt spid="34"/>
                                        </p:tgtEl>
                                      </p:cBhvr>
                                    </p:animEffect>
                                  </p:childTnLst>
                                </p:cTn>
                              </p:par>
                              <p:par>
                                <p:cTn id="37" presetID="22" presetClass="entr" presetSubtype="2"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right)">
                                      <p:cBhvr>
                                        <p:cTn id="39" dur="1000"/>
                                        <p:tgtEl>
                                          <p:spTgt spid="32"/>
                                        </p:tgtEl>
                                      </p:cBhvr>
                                    </p:animEffect>
                                  </p:childTnLst>
                                </p:cTn>
                              </p:par>
                            </p:childTnLst>
                          </p:cTn>
                        </p:par>
                        <p:par>
                          <p:cTn id="40" fill="hold" nodeType="afterGroup">
                            <p:stCondLst>
                              <p:cond delay="6000"/>
                            </p:stCondLst>
                            <p:childTnLst>
                              <p:par>
                                <p:cTn id="41" presetID="22" presetClass="entr" presetSubtype="1"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1000"/>
                                        <p:tgtEl>
                                          <p:spTgt spid="27"/>
                                        </p:tgtEl>
                                      </p:cBhvr>
                                    </p:animEffect>
                                  </p:childTnLst>
                                </p:cTn>
                              </p:par>
                            </p:childTnLst>
                          </p:cTn>
                        </p:par>
                        <p:par>
                          <p:cTn id="44" fill="hold" nodeType="afterGroup">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1000" fill="hold"/>
                                        <p:tgtEl>
                                          <p:spTgt spid="39"/>
                                        </p:tgtEl>
                                        <p:attrNameLst>
                                          <p:attrName>ppt_w</p:attrName>
                                        </p:attrNameLst>
                                      </p:cBhvr>
                                      <p:tavLst>
                                        <p:tav tm="0">
                                          <p:val>
                                            <p:fltVal val="0"/>
                                          </p:val>
                                        </p:tav>
                                        <p:tav tm="100000">
                                          <p:val>
                                            <p:strVal val="#ppt_w"/>
                                          </p:val>
                                        </p:tav>
                                      </p:tavLst>
                                    </p:anim>
                                    <p:anim calcmode="lin" valueType="num">
                                      <p:cBhvr>
                                        <p:cTn id="48" dur="1000" fill="hold"/>
                                        <p:tgtEl>
                                          <p:spTgt spid="39"/>
                                        </p:tgtEl>
                                        <p:attrNameLst>
                                          <p:attrName>ppt_h</p:attrName>
                                        </p:attrNameLst>
                                      </p:cBhvr>
                                      <p:tavLst>
                                        <p:tav tm="0">
                                          <p:val>
                                            <p:fltVal val="0"/>
                                          </p:val>
                                        </p:tav>
                                        <p:tav tm="100000">
                                          <p:val>
                                            <p:strVal val="#ppt_h"/>
                                          </p:val>
                                        </p:tav>
                                      </p:tavLst>
                                    </p:anim>
                                  </p:childTnLst>
                                </p:cTn>
                              </p:par>
                            </p:childTnLst>
                          </p:cTn>
                        </p:par>
                        <p:par>
                          <p:cTn id="49" fill="hold" nodeType="afterGroup">
                            <p:stCondLst>
                              <p:cond delay="8000"/>
                            </p:stCondLst>
                            <p:childTnLst>
                              <p:par>
                                <p:cTn id="50" presetID="22" presetClass="entr" presetSubtype="2"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right)">
                                      <p:cBhvr>
                                        <p:cTn id="52" dur="1000"/>
                                        <p:tgtEl>
                                          <p:spTgt spid="40"/>
                                        </p:tgtEl>
                                      </p:cBhvr>
                                    </p:animEffect>
                                  </p:childTnLst>
                                </p:cTn>
                              </p:par>
                            </p:childTnLst>
                          </p:cTn>
                        </p:par>
                        <p:par>
                          <p:cTn id="53" fill="hold" nodeType="afterGroup">
                            <p:stCondLst>
                              <p:cond delay="9000"/>
                            </p:stCondLst>
                            <p:childTnLst>
                              <p:par>
                                <p:cTn id="54" presetID="22" presetClass="entr" presetSubtype="2"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1000"/>
                                        <p:tgtEl>
                                          <p:spTgt spid="30"/>
                                        </p:tgtEl>
                                      </p:cBhvr>
                                    </p:animEffect>
                                  </p:childTnLst>
                                </p:cTn>
                              </p:par>
                            </p:childTnLst>
                          </p:cTn>
                        </p:par>
                        <p:par>
                          <p:cTn id="57" fill="hold" nodeType="afterGroup">
                            <p:stCondLst>
                              <p:cond delay="10000"/>
                            </p:stCondLst>
                            <p:childTnLst>
                              <p:par>
                                <p:cTn id="58" presetID="2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1000" fill="hold"/>
                                        <p:tgtEl>
                                          <p:spTgt spid="41"/>
                                        </p:tgtEl>
                                        <p:attrNameLst>
                                          <p:attrName>ppt_w</p:attrName>
                                        </p:attrNameLst>
                                      </p:cBhvr>
                                      <p:tavLst>
                                        <p:tav tm="0">
                                          <p:val>
                                            <p:fltVal val="0"/>
                                          </p:val>
                                        </p:tav>
                                        <p:tav tm="100000">
                                          <p:val>
                                            <p:strVal val="#ppt_w"/>
                                          </p:val>
                                        </p:tav>
                                      </p:tavLst>
                                    </p:anim>
                                    <p:anim calcmode="lin" valueType="num">
                                      <p:cBhvr>
                                        <p:cTn id="61" dur="1000" fill="hold"/>
                                        <p:tgtEl>
                                          <p:spTgt spid="41"/>
                                        </p:tgtEl>
                                        <p:attrNameLst>
                                          <p:attrName>ppt_h</p:attrName>
                                        </p:attrNameLst>
                                      </p:cBhvr>
                                      <p:tavLst>
                                        <p:tav tm="0">
                                          <p:val>
                                            <p:fltVal val="0"/>
                                          </p:val>
                                        </p:tav>
                                        <p:tav tm="100000">
                                          <p:val>
                                            <p:strVal val="#ppt_h"/>
                                          </p:val>
                                        </p:tav>
                                      </p:tavLst>
                                    </p:anim>
                                  </p:childTnLst>
                                </p:cTn>
                              </p:par>
                            </p:childTnLst>
                          </p:cTn>
                        </p:par>
                        <p:par>
                          <p:cTn id="62" fill="hold" nodeType="afterGroup">
                            <p:stCondLst>
                              <p:cond delay="1100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5" grpId="0" animBg="1"/>
      <p:bldP spid="36" grpId="0" animBg="1"/>
      <p:bldP spid="37" grpId="0"/>
      <p:bldP spid="39"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a:grpSpLocks/>
          </p:cNvGrpSpPr>
          <p:nvPr/>
        </p:nvGrpSpPr>
        <p:grpSpPr bwMode="auto">
          <a:xfrm>
            <a:off x="4124325" y="1717675"/>
            <a:ext cx="4518025" cy="4143375"/>
            <a:chOff x="2598" y="1082"/>
            <a:chExt cx="2846" cy="2610"/>
          </a:xfrm>
        </p:grpSpPr>
        <p:sp>
          <p:nvSpPr>
            <p:cNvPr id="32788" name="Rectangle 6"/>
            <p:cNvSpPr>
              <a:spLocks noChangeArrowheads="1"/>
            </p:cNvSpPr>
            <p:nvPr/>
          </p:nvSpPr>
          <p:spPr bwMode="auto">
            <a:xfrm>
              <a:off x="2922" y="1082"/>
              <a:ext cx="2522" cy="2444"/>
            </a:xfrm>
            <a:prstGeom prst="rect">
              <a:avLst/>
            </a:prstGeom>
            <a:solidFill>
              <a:srgbClr val="CCFF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789" name="Freeform 19"/>
            <p:cNvSpPr>
              <a:spLocks/>
            </p:cNvSpPr>
            <p:nvPr/>
          </p:nvSpPr>
          <p:spPr bwMode="auto">
            <a:xfrm rot="-5400000">
              <a:off x="4149" y="2119"/>
              <a:ext cx="66" cy="2512"/>
            </a:xfrm>
            <a:custGeom>
              <a:avLst/>
              <a:gdLst>
                <a:gd name="T0" fmla="*/ 3 w 175"/>
                <a:gd name="T1" fmla="*/ 0 h 2271"/>
                <a:gd name="T2" fmla="*/ 24 w 175"/>
                <a:gd name="T3" fmla="*/ 175 h 2271"/>
                <a:gd name="T4" fmla="*/ 3 w 175"/>
                <a:gd name="T5" fmla="*/ 394 h 2271"/>
                <a:gd name="T6" fmla="*/ 24 w 175"/>
                <a:gd name="T7" fmla="*/ 619 h 2271"/>
                <a:gd name="T8" fmla="*/ 1 w 175"/>
                <a:gd name="T9" fmla="*/ 789 h 2271"/>
                <a:gd name="T10" fmla="*/ 25 w 175"/>
                <a:gd name="T11" fmla="*/ 989 h 2271"/>
                <a:gd name="T12" fmla="*/ 2 w 175"/>
                <a:gd name="T13" fmla="*/ 1202 h 2271"/>
                <a:gd name="T14" fmla="*/ 23 w 175"/>
                <a:gd name="T15" fmla="*/ 1434 h 2271"/>
                <a:gd name="T16" fmla="*/ 1 w 175"/>
                <a:gd name="T17" fmla="*/ 1616 h 2271"/>
                <a:gd name="T18" fmla="*/ 22 w 175"/>
                <a:gd name="T19" fmla="*/ 1800 h 2271"/>
                <a:gd name="T20" fmla="*/ 4 w 175"/>
                <a:gd name="T21" fmla="*/ 2015 h 2271"/>
                <a:gd name="T22" fmla="*/ 25 w 175"/>
                <a:gd name="T23" fmla="*/ 2190 h 2271"/>
                <a:gd name="T24" fmla="*/ 2 w 175"/>
                <a:gd name="T25" fmla="*/ 2397 h 2271"/>
                <a:gd name="T26" fmla="*/ 25 w 175"/>
                <a:gd name="T27" fmla="*/ 2579 h 2271"/>
                <a:gd name="T28" fmla="*/ 0 w 175"/>
                <a:gd name="T29" fmla="*/ 2779 h 2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2271"/>
                <a:gd name="T47" fmla="*/ 175 w 175"/>
                <a:gd name="T48" fmla="*/ 2271 h 22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2271">
                  <a:moveTo>
                    <a:pt x="19" y="0"/>
                  </a:moveTo>
                  <a:cubicBezTo>
                    <a:pt x="43" y="25"/>
                    <a:pt x="166" y="89"/>
                    <a:pt x="166" y="143"/>
                  </a:cubicBezTo>
                  <a:cubicBezTo>
                    <a:pt x="166" y="197"/>
                    <a:pt x="19" y="262"/>
                    <a:pt x="19" y="322"/>
                  </a:cubicBezTo>
                  <a:cubicBezTo>
                    <a:pt x="19" y="382"/>
                    <a:pt x="168" y="453"/>
                    <a:pt x="166" y="506"/>
                  </a:cubicBezTo>
                  <a:cubicBezTo>
                    <a:pt x="164" y="560"/>
                    <a:pt x="6" y="595"/>
                    <a:pt x="7" y="645"/>
                  </a:cubicBezTo>
                  <a:cubicBezTo>
                    <a:pt x="8" y="695"/>
                    <a:pt x="172" y="752"/>
                    <a:pt x="173" y="808"/>
                  </a:cubicBezTo>
                  <a:cubicBezTo>
                    <a:pt x="174" y="864"/>
                    <a:pt x="17" y="922"/>
                    <a:pt x="15" y="983"/>
                  </a:cubicBezTo>
                  <a:cubicBezTo>
                    <a:pt x="13" y="1044"/>
                    <a:pt x="162" y="1116"/>
                    <a:pt x="160" y="1172"/>
                  </a:cubicBezTo>
                  <a:cubicBezTo>
                    <a:pt x="158" y="1228"/>
                    <a:pt x="7" y="1271"/>
                    <a:pt x="6" y="1321"/>
                  </a:cubicBezTo>
                  <a:cubicBezTo>
                    <a:pt x="5" y="1371"/>
                    <a:pt x="151" y="1417"/>
                    <a:pt x="154" y="1471"/>
                  </a:cubicBezTo>
                  <a:cubicBezTo>
                    <a:pt x="157" y="1525"/>
                    <a:pt x="23" y="1594"/>
                    <a:pt x="26" y="1647"/>
                  </a:cubicBezTo>
                  <a:cubicBezTo>
                    <a:pt x="29" y="1699"/>
                    <a:pt x="175" y="1738"/>
                    <a:pt x="173" y="1790"/>
                  </a:cubicBezTo>
                  <a:cubicBezTo>
                    <a:pt x="171" y="1842"/>
                    <a:pt x="13" y="1906"/>
                    <a:pt x="13" y="1959"/>
                  </a:cubicBezTo>
                  <a:cubicBezTo>
                    <a:pt x="13" y="2012"/>
                    <a:pt x="175" y="2056"/>
                    <a:pt x="173" y="2108"/>
                  </a:cubicBezTo>
                  <a:cubicBezTo>
                    <a:pt x="171" y="2160"/>
                    <a:pt x="36" y="2237"/>
                    <a:pt x="0" y="2271"/>
                  </a:cubicBezTo>
                </a:path>
              </a:pathLst>
            </a:custGeom>
            <a:noFill/>
            <a:ln w="7620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32790" name="Group 62"/>
            <p:cNvGrpSpPr>
              <a:grpSpLocks/>
            </p:cNvGrpSpPr>
            <p:nvPr/>
          </p:nvGrpSpPr>
          <p:grpSpPr bwMode="auto">
            <a:xfrm>
              <a:off x="2736" y="3496"/>
              <a:ext cx="2432" cy="196"/>
              <a:chOff x="2736" y="3496"/>
              <a:chExt cx="2432" cy="196"/>
            </a:xfrm>
          </p:grpSpPr>
          <p:sp>
            <p:nvSpPr>
              <p:cNvPr id="32799" name="Text Box 26"/>
              <p:cNvSpPr txBox="1">
                <a:spLocks noChangeArrowheads="1"/>
              </p:cNvSpPr>
              <p:nvPr/>
            </p:nvSpPr>
            <p:spPr bwMode="auto">
              <a:xfrm>
                <a:off x="2736" y="35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0</a:t>
                </a:r>
              </a:p>
            </p:txBody>
          </p:sp>
          <p:sp>
            <p:nvSpPr>
              <p:cNvPr id="32800" name="Text Box 28"/>
              <p:cNvSpPr txBox="1">
                <a:spLocks noChangeArrowheads="1"/>
              </p:cNvSpPr>
              <p:nvPr/>
            </p:nvSpPr>
            <p:spPr bwMode="auto">
              <a:xfrm>
                <a:off x="3180"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a:t>
                </a:r>
              </a:p>
            </p:txBody>
          </p:sp>
          <p:sp>
            <p:nvSpPr>
              <p:cNvPr id="32801" name="Text Box 29"/>
              <p:cNvSpPr txBox="1">
                <a:spLocks noChangeArrowheads="1"/>
              </p:cNvSpPr>
              <p:nvPr/>
            </p:nvSpPr>
            <p:spPr bwMode="auto">
              <a:xfrm>
                <a:off x="3542"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2</a:t>
                </a:r>
              </a:p>
            </p:txBody>
          </p:sp>
          <p:sp>
            <p:nvSpPr>
              <p:cNvPr id="32802" name="Text Box 30"/>
              <p:cNvSpPr txBox="1">
                <a:spLocks noChangeArrowheads="1"/>
              </p:cNvSpPr>
              <p:nvPr/>
            </p:nvSpPr>
            <p:spPr bwMode="auto">
              <a:xfrm>
                <a:off x="3918"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3</a:t>
                </a:r>
              </a:p>
            </p:txBody>
          </p:sp>
          <p:sp>
            <p:nvSpPr>
              <p:cNvPr id="32803" name="Text Box 31"/>
              <p:cNvSpPr txBox="1">
                <a:spLocks noChangeArrowheads="1"/>
              </p:cNvSpPr>
              <p:nvPr/>
            </p:nvSpPr>
            <p:spPr bwMode="auto">
              <a:xfrm>
                <a:off x="4280"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4</a:t>
                </a:r>
              </a:p>
            </p:txBody>
          </p:sp>
          <p:sp>
            <p:nvSpPr>
              <p:cNvPr id="32804" name="Text Box 32"/>
              <p:cNvSpPr txBox="1">
                <a:spLocks noChangeArrowheads="1"/>
              </p:cNvSpPr>
              <p:nvPr/>
            </p:nvSpPr>
            <p:spPr bwMode="auto">
              <a:xfrm>
                <a:off x="4635"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5</a:t>
                </a:r>
              </a:p>
            </p:txBody>
          </p:sp>
          <p:sp>
            <p:nvSpPr>
              <p:cNvPr id="32805" name="Text Box 33"/>
              <p:cNvSpPr txBox="1">
                <a:spLocks noChangeArrowheads="1"/>
              </p:cNvSpPr>
              <p:nvPr/>
            </p:nvSpPr>
            <p:spPr bwMode="auto">
              <a:xfrm>
                <a:off x="4990" y="3496"/>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6</a:t>
                </a:r>
              </a:p>
            </p:txBody>
          </p:sp>
        </p:grpSp>
        <p:grpSp>
          <p:nvGrpSpPr>
            <p:cNvPr id="32791" name="Group 61"/>
            <p:cNvGrpSpPr>
              <a:grpSpLocks/>
            </p:cNvGrpSpPr>
            <p:nvPr/>
          </p:nvGrpSpPr>
          <p:grpSpPr bwMode="auto">
            <a:xfrm>
              <a:off x="2598" y="1439"/>
              <a:ext cx="364" cy="1470"/>
              <a:chOff x="2598" y="1439"/>
              <a:chExt cx="364" cy="1470"/>
            </a:xfrm>
          </p:grpSpPr>
          <p:sp>
            <p:nvSpPr>
              <p:cNvPr id="32792" name="Text Box 24"/>
              <p:cNvSpPr txBox="1">
                <a:spLocks noChangeArrowheads="1"/>
              </p:cNvSpPr>
              <p:nvPr/>
            </p:nvSpPr>
            <p:spPr bwMode="auto">
              <a:xfrm>
                <a:off x="2598" y="1439"/>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$142</a:t>
                </a:r>
              </a:p>
            </p:txBody>
          </p:sp>
          <p:sp>
            <p:nvSpPr>
              <p:cNvPr id="32793" name="Text Box 25"/>
              <p:cNvSpPr txBox="1">
                <a:spLocks noChangeArrowheads="1"/>
              </p:cNvSpPr>
              <p:nvPr/>
            </p:nvSpPr>
            <p:spPr bwMode="auto">
              <a:xfrm>
                <a:off x="2660" y="1647"/>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132</a:t>
                </a:r>
              </a:p>
            </p:txBody>
          </p:sp>
          <p:sp>
            <p:nvSpPr>
              <p:cNvPr id="32794" name="Text Box 47"/>
              <p:cNvSpPr txBox="1">
                <a:spLocks noChangeArrowheads="1"/>
              </p:cNvSpPr>
              <p:nvPr/>
            </p:nvSpPr>
            <p:spPr bwMode="auto">
              <a:xfrm>
                <a:off x="2660" y="1850"/>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122</a:t>
                </a:r>
              </a:p>
            </p:txBody>
          </p:sp>
          <p:sp>
            <p:nvSpPr>
              <p:cNvPr id="32795" name="Text Box 48"/>
              <p:cNvSpPr txBox="1">
                <a:spLocks noChangeArrowheads="1"/>
              </p:cNvSpPr>
              <p:nvPr/>
            </p:nvSpPr>
            <p:spPr bwMode="auto">
              <a:xfrm>
                <a:off x="2660" y="2072"/>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112</a:t>
                </a:r>
              </a:p>
            </p:txBody>
          </p:sp>
          <p:sp>
            <p:nvSpPr>
              <p:cNvPr id="32796" name="Text Box 50"/>
              <p:cNvSpPr txBox="1">
                <a:spLocks noChangeArrowheads="1"/>
              </p:cNvSpPr>
              <p:nvPr/>
            </p:nvSpPr>
            <p:spPr bwMode="auto">
              <a:xfrm>
                <a:off x="2660" y="2287"/>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102</a:t>
                </a:r>
              </a:p>
            </p:txBody>
          </p:sp>
          <p:sp>
            <p:nvSpPr>
              <p:cNvPr id="32797" name="Text Box 54"/>
              <p:cNvSpPr txBox="1">
                <a:spLocks noChangeArrowheads="1"/>
              </p:cNvSpPr>
              <p:nvPr/>
            </p:nvSpPr>
            <p:spPr bwMode="auto">
              <a:xfrm>
                <a:off x="2722" y="2509"/>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92</a:t>
                </a:r>
              </a:p>
            </p:txBody>
          </p:sp>
          <p:sp>
            <p:nvSpPr>
              <p:cNvPr id="32798" name="Text Box 55"/>
              <p:cNvSpPr txBox="1">
                <a:spLocks noChangeArrowheads="1"/>
              </p:cNvSpPr>
              <p:nvPr/>
            </p:nvSpPr>
            <p:spPr bwMode="auto">
              <a:xfrm>
                <a:off x="2722" y="2717"/>
                <a:ext cx="2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82</a:t>
                </a:r>
              </a:p>
            </p:txBody>
          </p:sp>
        </p:grpSp>
      </p:grpSp>
      <p:sp>
        <p:nvSpPr>
          <p:cNvPr id="18470" name="Rectangle 38"/>
          <p:cNvSpPr>
            <a:spLocks noChangeArrowheads="1"/>
          </p:cNvSpPr>
          <p:nvPr/>
        </p:nvSpPr>
        <p:spPr bwMode="auto">
          <a:xfrm>
            <a:off x="6356350" y="2778125"/>
            <a:ext cx="584200" cy="2817813"/>
          </a:xfrm>
          <a:prstGeom prst="rect">
            <a:avLst/>
          </a:prstGeom>
          <a:solidFill>
            <a:srgbClr val="3366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4" name="Rectangle 2"/>
          <p:cNvSpPr>
            <a:spLocks noGrp="1" noChangeArrowheads="1"/>
          </p:cNvSpPr>
          <p:nvPr>
            <p:ph type="title"/>
          </p:nvPr>
        </p:nvSpPr>
        <p:spPr>
          <a:xfrm>
            <a:off x="833438" y="0"/>
            <a:ext cx="8310562" cy="1155700"/>
          </a:xfrm>
        </p:spPr>
        <p:txBody>
          <a:bodyPr/>
          <a:lstStyle/>
          <a:p>
            <a:pPr eaLnBrk="1" hangingPunct="1"/>
            <a:r>
              <a:rPr lang="en-US" altLang="en-US" smtClean="0">
                <a:ea typeface="ＭＳ Ｐゴシック" panose="020B0600070205080204" pitchFamily="34" charset="-128"/>
              </a:rPr>
              <a:t>Price and Marginal Revenue</a:t>
            </a:r>
          </a:p>
        </p:txBody>
      </p:sp>
      <p:sp>
        <p:nvSpPr>
          <p:cNvPr id="18437" name="Text Box 5"/>
          <p:cNvSpPr txBox="1">
            <a:spLocks noChangeArrowheads="1"/>
          </p:cNvSpPr>
          <p:nvPr/>
        </p:nvSpPr>
        <p:spPr bwMode="auto">
          <a:xfrm>
            <a:off x="903288" y="1111250"/>
            <a:ext cx="63277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Marginal revenue is less than price</a:t>
            </a:r>
          </a:p>
        </p:txBody>
      </p:sp>
      <p:sp>
        <p:nvSpPr>
          <p:cNvPr id="18468" name="Line 36"/>
          <p:cNvSpPr>
            <a:spLocks noChangeShapeType="1"/>
          </p:cNvSpPr>
          <p:nvPr/>
        </p:nvSpPr>
        <p:spPr bwMode="auto">
          <a:xfrm>
            <a:off x="5367338" y="1851025"/>
            <a:ext cx="3122612" cy="1817688"/>
          </a:xfrm>
          <a:prstGeom prst="line">
            <a:avLst/>
          </a:prstGeom>
          <a:noFill/>
          <a:ln w="57150">
            <a:solidFill>
              <a:srgbClr val="66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69" name="Rectangle 37"/>
          <p:cNvSpPr>
            <a:spLocks noChangeArrowheads="1"/>
          </p:cNvSpPr>
          <p:nvPr/>
        </p:nvSpPr>
        <p:spPr bwMode="auto">
          <a:xfrm>
            <a:off x="4638675" y="2438400"/>
            <a:ext cx="1728788" cy="338138"/>
          </a:xfrm>
          <a:prstGeom prst="rect">
            <a:avLst/>
          </a:prstGeom>
          <a:solidFill>
            <a:srgbClr val="CC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71" name="Line 39"/>
          <p:cNvSpPr>
            <a:spLocks noChangeShapeType="1"/>
          </p:cNvSpPr>
          <p:nvPr/>
        </p:nvSpPr>
        <p:spPr bwMode="auto">
          <a:xfrm flipH="1">
            <a:off x="4637088" y="2449513"/>
            <a:ext cx="17208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72" name="Line 40"/>
          <p:cNvSpPr>
            <a:spLocks noChangeShapeType="1"/>
          </p:cNvSpPr>
          <p:nvPr/>
        </p:nvSpPr>
        <p:spPr bwMode="auto">
          <a:xfrm flipH="1">
            <a:off x="4637088" y="2779713"/>
            <a:ext cx="2298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73" name="Line 41"/>
          <p:cNvSpPr>
            <a:spLocks noChangeShapeType="1"/>
          </p:cNvSpPr>
          <p:nvPr/>
        </p:nvSpPr>
        <p:spPr bwMode="auto">
          <a:xfrm>
            <a:off x="6356350" y="2435225"/>
            <a:ext cx="0" cy="3168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74" name="Line 42"/>
          <p:cNvSpPr>
            <a:spLocks noChangeShapeType="1"/>
          </p:cNvSpPr>
          <p:nvPr/>
        </p:nvSpPr>
        <p:spPr bwMode="auto">
          <a:xfrm>
            <a:off x="6953250" y="2751138"/>
            <a:ext cx="0" cy="28527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66" name="Oval 34"/>
          <p:cNvSpPr>
            <a:spLocks noChangeArrowheads="1"/>
          </p:cNvSpPr>
          <p:nvPr/>
        </p:nvSpPr>
        <p:spPr bwMode="auto">
          <a:xfrm>
            <a:off x="6300788" y="2368550"/>
            <a:ext cx="119062" cy="119063"/>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67" name="Oval 35"/>
          <p:cNvSpPr>
            <a:spLocks noChangeArrowheads="1"/>
          </p:cNvSpPr>
          <p:nvPr/>
        </p:nvSpPr>
        <p:spPr bwMode="auto">
          <a:xfrm>
            <a:off x="6897688" y="2709863"/>
            <a:ext cx="119062" cy="119062"/>
          </a:xfrm>
          <a:prstGeom prst="ellipse">
            <a:avLst/>
          </a:prstGeom>
          <a:solidFill>
            <a:schemeClr val="bg1"/>
          </a:solidFill>
          <a:ln w="28575">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76" name="Text Box 44"/>
          <p:cNvSpPr txBox="1">
            <a:spLocks noChangeArrowheads="1"/>
          </p:cNvSpPr>
          <p:nvPr/>
        </p:nvSpPr>
        <p:spPr bwMode="auto">
          <a:xfrm>
            <a:off x="8269288" y="32512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1"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D</a:t>
            </a:r>
          </a:p>
        </p:txBody>
      </p:sp>
      <p:sp>
        <p:nvSpPr>
          <p:cNvPr id="18477" name="Text Box 45"/>
          <p:cNvSpPr txBox="1">
            <a:spLocks noChangeArrowheads="1"/>
          </p:cNvSpPr>
          <p:nvPr/>
        </p:nvSpPr>
        <p:spPr bwMode="auto">
          <a:xfrm>
            <a:off x="1071563" y="1555750"/>
            <a:ext cx="279558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 monopolist is</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selling 3 units at</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$142</a:t>
            </a:r>
          </a:p>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To sell 4, price must</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be lowered to $132</a:t>
            </a:r>
          </a:p>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All customers </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must pay the same</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price</a:t>
            </a:r>
          </a:p>
          <a:p>
            <a:pPr marL="174625" marR="0" lvl="0" indent="-174625" algn="l" defTabSz="914400" rtl="0" eaLnBrk="1" fontAlgn="base" latinLnBrk="0" hangingPunct="1">
              <a:lnSpc>
                <a:spcPct val="90000"/>
              </a:lnSpc>
              <a:spcBef>
                <a:spcPct val="0"/>
              </a:spcBef>
              <a:spcAft>
                <a:spcPct val="0"/>
              </a:spcAft>
              <a:buClrTx/>
              <a:buSzTx/>
              <a:buFontTx/>
              <a:buChar char="•"/>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TR increases $132 </a:t>
            </a:r>
          </a:p>
          <a:p>
            <a:pPr marL="174625" marR="0" lvl="0" indent="-174625" algn="l" defTabSz="914400" rtl="0" eaLnBrk="1" fontAlgn="base" latinLnBrk="0" hangingPunct="1">
              <a:lnSpc>
                <a:spcPct val="9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	minus $30 (3x$10)</a:t>
            </a:r>
          </a:p>
        </p:txBody>
      </p:sp>
      <p:sp>
        <p:nvSpPr>
          <p:cNvPr id="18496" name="Text Box 64"/>
          <p:cNvSpPr txBox="1">
            <a:spLocks noChangeArrowheads="1"/>
          </p:cNvSpPr>
          <p:nvPr/>
        </p:nvSpPr>
        <p:spPr bwMode="auto">
          <a:xfrm>
            <a:off x="7126288" y="3825875"/>
            <a:ext cx="132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Gain = $132</a:t>
            </a:r>
          </a:p>
        </p:txBody>
      </p:sp>
      <p:sp>
        <p:nvSpPr>
          <p:cNvPr id="18497" name="Line 65"/>
          <p:cNvSpPr>
            <a:spLocks noChangeShapeType="1"/>
          </p:cNvSpPr>
          <p:nvPr/>
        </p:nvSpPr>
        <p:spPr bwMode="auto">
          <a:xfrm flipH="1">
            <a:off x="6705600" y="4148138"/>
            <a:ext cx="827088" cy="1730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98" name="Text Box 66"/>
          <p:cNvSpPr txBox="1">
            <a:spLocks noChangeArrowheads="1"/>
          </p:cNvSpPr>
          <p:nvPr/>
        </p:nvSpPr>
        <p:spPr bwMode="auto">
          <a:xfrm>
            <a:off x="4822825" y="3200400"/>
            <a:ext cx="1228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Loss = $30</a:t>
            </a:r>
          </a:p>
        </p:txBody>
      </p:sp>
      <p:sp>
        <p:nvSpPr>
          <p:cNvPr id="18499" name="Line 67"/>
          <p:cNvSpPr>
            <a:spLocks noChangeShapeType="1"/>
          </p:cNvSpPr>
          <p:nvPr/>
        </p:nvSpPr>
        <p:spPr bwMode="auto">
          <a:xfrm flipH="1" flipV="1">
            <a:off x="5291138" y="2568575"/>
            <a:ext cx="195262" cy="6318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2806" name="Rectangle 38"/>
          <p:cNvSpPr>
            <a:spLocks noChangeArrowheads="1"/>
          </p:cNvSpPr>
          <p:nvPr/>
        </p:nvSpPr>
        <p:spPr bwMode="auto">
          <a:xfrm>
            <a:off x="67818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t>10-</a:t>
            </a:r>
            <a:fld id="{E9AB1E42-BB4A-4663-A5FB-F44A7B9091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19254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up)">
                                      <p:cBhvr>
                                        <p:cTn id="7" dur="500"/>
                                        <p:tgtEl>
                                          <p:spTgt spid="184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7"/>
                                        </p:tgtEl>
                                        <p:attrNameLst>
                                          <p:attrName>style.visibility</p:attrName>
                                        </p:attrNameLst>
                                      </p:cBhvr>
                                      <p:to>
                                        <p:strVal val="visible"/>
                                      </p:to>
                                    </p:set>
                                    <p:animEffect transition="in" filter="wipe(left)">
                                      <p:cBhvr>
                                        <p:cTn id="11" dur="1000"/>
                                        <p:tgtEl>
                                          <p:spTgt spid="18437"/>
                                        </p:tgtEl>
                                      </p:cBhvr>
                                    </p:animEffect>
                                  </p:childTnLst>
                                </p:cTn>
                              </p:par>
                            </p:childTnLst>
                          </p:cTn>
                        </p:par>
                        <p:par>
                          <p:cTn id="12" fill="hold" nodeType="afterGroup">
                            <p:stCondLst>
                              <p:cond delay="15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18468"/>
                                        </p:tgtEl>
                                        <p:attrNameLst>
                                          <p:attrName>style.visibility</p:attrName>
                                        </p:attrNameLst>
                                      </p:cBhvr>
                                      <p:to>
                                        <p:strVal val="visible"/>
                                      </p:to>
                                    </p:set>
                                    <p:animEffect transition="in" filter="wipe(left)">
                                      <p:cBhvr>
                                        <p:cTn id="20" dur="1000"/>
                                        <p:tgtEl>
                                          <p:spTgt spid="18468"/>
                                        </p:tgtEl>
                                      </p:cBhvr>
                                    </p:animEffect>
                                  </p:childTnLst>
                                </p:cTn>
                              </p:par>
                            </p:childTnLst>
                          </p:cTn>
                        </p:par>
                        <p:par>
                          <p:cTn id="21" fill="hold" nodeType="afterGroup">
                            <p:stCondLst>
                              <p:cond delay="3500"/>
                            </p:stCondLst>
                            <p:childTnLst>
                              <p:par>
                                <p:cTn id="22" presetID="1" presetClass="entr" presetSubtype="0" fill="hold" grpId="0" nodeType="afterEffect">
                                  <p:stCondLst>
                                    <p:cond delay="0"/>
                                  </p:stCondLst>
                                  <p:childTnLst>
                                    <p:set>
                                      <p:cBhvr>
                                        <p:cTn id="23" dur="1" fill="hold">
                                          <p:stCondLst>
                                            <p:cond delay="0"/>
                                          </p:stCondLst>
                                        </p:cTn>
                                        <p:tgtEl>
                                          <p:spTgt spid="18476"/>
                                        </p:tgtEl>
                                        <p:attrNameLst>
                                          <p:attrName>style.visibility</p:attrName>
                                        </p:attrNameLst>
                                      </p:cBhvr>
                                      <p:to>
                                        <p:strVal val="visible"/>
                                      </p:to>
                                    </p:set>
                                  </p:childTnLst>
                                </p:cTn>
                              </p:par>
                            </p:childTnLst>
                          </p:cTn>
                        </p:par>
                        <p:par>
                          <p:cTn id="24" fill="hold" nodeType="afterGroup">
                            <p:stCondLst>
                              <p:cond delay="3500"/>
                            </p:stCondLst>
                            <p:childTnLst>
                              <p:par>
                                <p:cTn id="25" presetID="22" presetClass="entr" presetSubtype="8" fill="hold" nodeType="afterEffect">
                                  <p:stCondLst>
                                    <p:cond delay="0"/>
                                  </p:stCondLst>
                                  <p:childTnLst>
                                    <p:set>
                                      <p:cBhvr>
                                        <p:cTn id="26" dur="1" fill="hold">
                                          <p:stCondLst>
                                            <p:cond delay="0"/>
                                          </p:stCondLst>
                                        </p:cTn>
                                        <p:tgtEl>
                                          <p:spTgt spid="18477">
                                            <p:txEl>
                                              <p:pRg st="0" end="0"/>
                                            </p:txEl>
                                          </p:spTgt>
                                        </p:tgtEl>
                                        <p:attrNameLst>
                                          <p:attrName>style.visibility</p:attrName>
                                        </p:attrNameLst>
                                      </p:cBhvr>
                                      <p:to>
                                        <p:strVal val="visible"/>
                                      </p:to>
                                    </p:set>
                                    <p:animEffect transition="in" filter="wipe(left)">
                                      <p:cBhvr>
                                        <p:cTn id="27" dur="1000"/>
                                        <p:tgtEl>
                                          <p:spTgt spid="18477">
                                            <p:txEl>
                                              <p:pRg st="0" end="0"/>
                                            </p:txEl>
                                          </p:spTgt>
                                        </p:tgtEl>
                                      </p:cBhvr>
                                    </p:animEffect>
                                  </p:childTnLst>
                                </p:cTn>
                              </p:par>
                            </p:childTnLst>
                          </p:cTn>
                        </p:par>
                        <p:par>
                          <p:cTn id="28" fill="hold" nodeType="afterGroup">
                            <p:stCondLst>
                              <p:cond delay="4500"/>
                            </p:stCondLst>
                            <p:childTnLst>
                              <p:par>
                                <p:cTn id="29" presetID="22" presetClass="entr" presetSubtype="8" fill="hold" nodeType="afterEffect">
                                  <p:stCondLst>
                                    <p:cond delay="0"/>
                                  </p:stCondLst>
                                  <p:childTnLst>
                                    <p:set>
                                      <p:cBhvr>
                                        <p:cTn id="30" dur="1" fill="hold">
                                          <p:stCondLst>
                                            <p:cond delay="0"/>
                                          </p:stCondLst>
                                        </p:cTn>
                                        <p:tgtEl>
                                          <p:spTgt spid="18477">
                                            <p:txEl>
                                              <p:pRg st="1" end="1"/>
                                            </p:txEl>
                                          </p:spTgt>
                                        </p:tgtEl>
                                        <p:attrNameLst>
                                          <p:attrName>style.visibility</p:attrName>
                                        </p:attrNameLst>
                                      </p:cBhvr>
                                      <p:to>
                                        <p:strVal val="visible"/>
                                      </p:to>
                                    </p:set>
                                    <p:animEffect transition="in" filter="wipe(left)">
                                      <p:cBhvr>
                                        <p:cTn id="31" dur="1000"/>
                                        <p:tgtEl>
                                          <p:spTgt spid="18477">
                                            <p:txEl>
                                              <p:pRg st="1" end="1"/>
                                            </p:txEl>
                                          </p:spTgt>
                                        </p:tgtEl>
                                      </p:cBhvr>
                                    </p:animEffect>
                                  </p:childTnLst>
                                </p:cTn>
                              </p:par>
                            </p:childTnLst>
                          </p:cTn>
                        </p:par>
                        <p:par>
                          <p:cTn id="32" fill="hold" nodeType="afterGroup">
                            <p:stCondLst>
                              <p:cond delay="5500"/>
                            </p:stCondLst>
                            <p:childTnLst>
                              <p:par>
                                <p:cTn id="33" presetID="22" presetClass="entr" presetSubtype="8" fill="hold" nodeType="afterEffect">
                                  <p:stCondLst>
                                    <p:cond delay="0"/>
                                  </p:stCondLst>
                                  <p:childTnLst>
                                    <p:set>
                                      <p:cBhvr>
                                        <p:cTn id="34" dur="1" fill="hold">
                                          <p:stCondLst>
                                            <p:cond delay="0"/>
                                          </p:stCondLst>
                                        </p:cTn>
                                        <p:tgtEl>
                                          <p:spTgt spid="18477">
                                            <p:txEl>
                                              <p:pRg st="2" end="2"/>
                                            </p:txEl>
                                          </p:spTgt>
                                        </p:tgtEl>
                                        <p:attrNameLst>
                                          <p:attrName>style.visibility</p:attrName>
                                        </p:attrNameLst>
                                      </p:cBhvr>
                                      <p:to>
                                        <p:strVal val="visible"/>
                                      </p:to>
                                    </p:set>
                                    <p:animEffect transition="in" filter="wipe(left)">
                                      <p:cBhvr>
                                        <p:cTn id="35" dur="1000"/>
                                        <p:tgtEl>
                                          <p:spTgt spid="18477">
                                            <p:txEl>
                                              <p:pRg st="2" end="2"/>
                                            </p:txEl>
                                          </p:spTgt>
                                        </p:tgtEl>
                                      </p:cBhvr>
                                    </p:animEffect>
                                  </p:childTnLst>
                                </p:cTn>
                              </p:par>
                            </p:childTnLst>
                          </p:cTn>
                        </p:par>
                        <p:par>
                          <p:cTn id="36" fill="hold" nodeType="afterGroup">
                            <p:stCondLst>
                              <p:cond delay="6500"/>
                            </p:stCondLst>
                            <p:childTnLst>
                              <p:par>
                                <p:cTn id="37" presetID="23" presetClass="entr" presetSubtype="16" fill="hold" grpId="0" nodeType="afterEffect">
                                  <p:stCondLst>
                                    <p:cond delay="0"/>
                                  </p:stCondLst>
                                  <p:childTnLst>
                                    <p:set>
                                      <p:cBhvr>
                                        <p:cTn id="38" dur="1" fill="hold">
                                          <p:stCondLst>
                                            <p:cond delay="0"/>
                                          </p:stCondLst>
                                        </p:cTn>
                                        <p:tgtEl>
                                          <p:spTgt spid="18466"/>
                                        </p:tgtEl>
                                        <p:attrNameLst>
                                          <p:attrName>style.visibility</p:attrName>
                                        </p:attrNameLst>
                                      </p:cBhvr>
                                      <p:to>
                                        <p:strVal val="visible"/>
                                      </p:to>
                                    </p:set>
                                    <p:anim calcmode="lin" valueType="num">
                                      <p:cBhvr>
                                        <p:cTn id="39" dur="1000" fill="hold"/>
                                        <p:tgtEl>
                                          <p:spTgt spid="18466"/>
                                        </p:tgtEl>
                                        <p:attrNameLst>
                                          <p:attrName>ppt_w</p:attrName>
                                        </p:attrNameLst>
                                      </p:cBhvr>
                                      <p:tavLst>
                                        <p:tav tm="0">
                                          <p:val>
                                            <p:fltVal val="0"/>
                                          </p:val>
                                        </p:tav>
                                        <p:tav tm="100000">
                                          <p:val>
                                            <p:strVal val="#ppt_w"/>
                                          </p:val>
                                        </p:tav>
                                      </p:tavLst>
                                    </p:anim>
                                    <p:anim calcmode="lin" valueType="num">
                                      <p:cBhvr>
                                        <p:cTn id="40" dur="1000" fill="hold"/>
                                        <p:tgtEl>
                                          <p:spTgt spid="18466"/>
                                        </p:tgtEl>
                                        <p:attrNameLst>
                                          <p:attrName>ppt_h</p:attrName>
                                        </p:attrNameLst>
                                      </p:cBhvr>
                                      <p:tavLst>
                                        <p:tav tm="0">
                                          <p:val>
                                            <p:fltVal val="0"/>
                                          </p:val>
                                        </p:tav>
                                        <p:tav tm="100000">
                                          <p:val>
                                            <p:strVal val="#ppt_h"/>
                                          </p:val>
                                        </p:tav>
                                      </p:tavLst>
                                    </p:anim>
                                  </p:childTnLst>
                                </p:cTn>
                              </p:par>
                            </p:childTnLst>
                          </p:cTn>
                        </p:par>
                        <p:par>
                          <p:cTn id="41" fill="hold" nodeType="afterGroup">
                            <p:stCondLst>
                              <p:cond delay="7500"/>
                            </p:stCondLst>
                            <p:childTnLst>
                              <p:par>
                                <p:cTn id="42" presetID="22" presetClass="entr" presetSubtype="2" fill="hold" nodeType="afterEffect">
                                  <p:stCondLst>
                                    <p:cond delay="0"/>
                                  </p:stCondLst>
                                  <p:childTnLst>
                                    <p:set>
                                      <p:cBhvr>
                                        <p:cTn id="43" dur="1" fill="hold">
                                          <p:stCondLst>
                                            <p:cond delay="0"/>
                                          </p:stCondLst>
                                        </p:cTn>
                                        <p:tgtEl>
                                          <p:spTgt spid="18471"/>
                                        </p:tgtEl>
                                        <p:attrNameLst>
                                          <p:attrName>style.visibility</p:attrName>
                                        </p:attrNameLst>
                                      </p:cBhvr>
                                      <p:to>
                                        <p:strVal val="visible"/>
                                      </p:to>
                                    </p:set>
                                    <p:animEffect transition="in" filter="wipe(right)">
                                      <p:cBhvr>
                                        <p:cTn id="44" dur="1000"/>
                                        <p:tgtEl>
                                          <p:spTgt spid="18471"/>
                                        </p:tgtEl>
                                      </p:cBhvr>
                                    </p:animEffect>
                                  </p:childTnLst>
                                </p:cTn>
                              </p:par>
                              <p:par>
                                <p:cTn id="45" presetID="22" presetClass="entr" presetSubtype="1" fill="hold" nodeType="withEffect">
                                  <p:stCondLst>
                                    <p:cond delay="0"/>
                                  </p:stCondLst>
                                  <p:childTnLst>
                                    <p:set>
                                      <p:cBhvr>
                                        <p:cTn id="46" dur="1" fill="hold">
                                          <p:stCondLst>
                                            <p:cond delay="0"/>
                                          </p:stCondLst>
                                        </p:cTn>
                                        <p:tgtEl>
                                          <p:spTgt spid="18473"/>
                                        </p:tgtEl>
                                        <p:attrNameLst>
                                          <p:attrName>style.visibility</p:attrName>
                                        </p:attrNameLst>
                                      </p:cBhvr>
                                      <p:to>
                                        <p:strVal val="visible"/>
                                      </p:to>
                                    </p:set>
                                    <p:animEffect transition="in" filter="wipe(up)">
                                      <p:cBhvr>
                                        <p:cTn id="47" dur="1000"/>
                                        <p:tgtEl>
                                          <p:spTgt spid="1847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8477">
                                            <p:txEl>
                                              <p:pRg st="3" end="3"/>
                                            </p:txEl>
                                          </p:spTgt>
                                        </p:tgtEl>
                                        <p:attrNameLst>
                                          <p:attrName>style.visibility</p:attrName>
                                        </p:attrNameLst>
                                      </p:cBhvr>
                                      <p:to>
                                        <p:strVal val="visible"/>
                                      </p:to>
                                    </p:set>
                                    <p:animEffect transition="in" filter="wipe(left)">
                                      <p:cBhvr>
                                        <p:cTn id="52" dur="1000"/>
                                        <p:tgtEl>
                                          <p:spTgt spid="18477">
                                            <p:txEl>
                                              <p:pRg st="3" end="3"/>
                                            </p:txEl>
                                          </p:spTgt>
                                        </p:tgtEl>
                                      </p:cBhvr>
                                    </p:animEffect>
                                  </p:childTnLst>
                                </p:cTn>
                              </p:par>
                            </p:childTnLst>
                          </p:cTn>
                        </p:par>
                        <p:par>
                          <p:cTn id="53" fill="hold" nodeType="afterGroup">
                            <p:stCondLst>
                              <p:cond delay="1000"/>
                            </p:stCondLst>
                            <p:childTnLst>
                              <p:par>
                                <p:cTn id="54" presetID="22" presetClass="entr" presetSubtype="8" fill="hold" nodeType="afterEffect">
                                  <p:stCondLst>
                                    <p:cond delay="0"/>
                                  </p:stCondLst>
                                  <p:childTnLst>
                                    <p:set>
                                      <p:cBhvr>
                                        <p:cTn id="55" dur="1" fill="hold">
                                          <p:stCondLst>
                                            <p:cond delay="0"/>
                                          </p:stCondLst>
                                        </p:cTn>
                                        <p:tgtEl>
                                          <p:spTgt spid="18477">
                                            <p:txEl>
                                              <p:pRg st="4" end="4"/>
                                            </p:txEl>
                                          </p:spTgt>
                                        </p:tgtEl>
                                        <p:attrNameLst>
                                          <p:attrName>style.visibility</p:attrName>
                                        </p:attrNameLst>
                                      </p:cBhvr>
                                      <p:to>
                                        <p:strVal val="visible"/>
                                      </p:to>
                                    </p:set>
                                    <p:animEffect transition="in" filter="wipe(left)">
                                      <p:cBhvr>
                                        <p:cTn id="56" dur="1000"/>
                                        <p:tgtEl>
                                          <p:spTgt spid="18477">
                                            <p:txEl>
                                              <p:pRg st="4" end="4"/>
                                            </p:txEl>
                                          </p:spTgt>
                                        </p:tgtEl>
                                      </p:cBhvr>
                                    </p:animEffect>
                                  </p:childTnLst>
                                </p:cTn>
                              </p:par>
                              <p:par>
                                <p:cTn id="57" presetID="3" presetClass="emph" presetSubtype="1" nodeType="withEffect">
                                  <p:stCondLst>
                                    <p:cond delay="0"/>
                                  </p:stCondLst>
                                  <p:childTnLst>
                                    <p:set>
                                      <p:cBhvr override="childStyle">
                                        <p:cTn id="58" dur="indefinite"/>
                                        <p:tgtEl>
                                          <p:spTgt spid="18477">
                                            <p:txEl>
                                              <p:pRg st="0" end="0"/>
                                            </p:txEl>
                                          </p:spTgt>
                                        </p:tgtEl>
                                        <p:attrNameLst>
                                          <p:attrName>style.color</p:attrName>
                                        </p:attrNameLst>
                                      </p:cBhvr>
                                      <p:to>
                                        <p:clrVal>
                                          <a:srgbClr val="5F5F5F"/>
                                        </p:clrVal>
                                      </p:to>
                                    </p:set>
                                  </p:childTnLst>
                                </p:cTn>
                              </p:par>
                              <p:par>
                                <p:cTn id="59" presetID="3" presetClass="emph" presetSubtype="1" nodeType="withEffect">
                                  <p:stCondLst>
                                    <p:cond delay="0"/>
                                  </p:stCondLst>
                                  <p:childTnLst>
                                    <p:set>
                                      <p:cBhvr override="childStyle">
                                        <p:cTn id="60" dur="indefinite"/>
                                        <p:tgtEl>
                                          <p:spTgt spid="18477">
                                            <p:txEl>
                                              <p:pRg st="1" end="1"/>
                                            </p:txEl>
                                          </p:spTgt>
                                        </p:tgtEl>
                                        <p:attrNameLst>
                                          <p:attrName>style.color</p:attrName>
                                        </p:attrNameLst>
                                      </p:cBhvr>
                                      <p:to>
                                        <p:clrVal>
                                          <a:srgbClr val="5F5F5F"/>
                                        </p:clrVal>
                                      </p:to>
                                    </p:set>
                                  </p:childTnLst>
                                </p:cTn>
                              </p:par>
                              <p:par>
                                <p:cTn id="61" presetID="3" presetClass="emph" presetSubtype="1" nodeType="withEffect">
                                  <p:stCondLst>
                                    <p:cond delay="0"/>
                                  </p:stCondLst>
                                  <p:childTnLst>
                                    <p:set>
                                      <p:cBhvr override="childStyle">
                                        <p:cTn id="62" dur="indefinite"/>
                                        <p:tgtEl>
                                          <p:spTgt spid="18477">
                                            <p:txEl>
                                              <p:pRg st="2" end="2"/>
                                            </p:txEl>
                                          </p:spTgt>
                                        </p:tgtEl>
                                        <p:attrNameLst>
                                          <p:attrName>style.color</p:attrName>
                                        </p:attrNameLst>
                                      </p:cBhvr>
                                      <p:to>
                                        <p:clrVal>
                                          <a:srgbClr val="5F5F5F"/>
                                        </p:clrVal>
                                      </p:to>
                                    </p:set>
                                  </p:childTnLst>
                                </p:cTn>
                              </p:par>
                            </p:childTnLst>
                          </p:cTn>
                        </p:par>
                        <p:par>
                          <p:cTn id="63" fill="hold" nodeType="afterGroup">
                            <p:stCondLst>
                              <p:cond delay="2000"/>
                            </p:stCondLst>
                            <p:childTnLst>
                              <p:par>
                                <p:cTn id="64" presetID="23" presetClass="entr" presetSubtype="16" fill="hold" grpId="0" nodeType="afterEffect">
                                  <p:stCondLst>
                                    <p:cond delay="0"/>
                                  </p:stCondLst>
                                  <p:childTnLst>
                                    <p:set>
                                      <p:cBhvr>
                                        <p:cTn id="65" dur="1" fill="hold">
                                          <p:stCondLst>
                                            <p:cond delay="0"/>
                                          </p:stCondLst>
                                        </p:cTn>
                                        <p:tgtEl>
                                          <p:spTgt spid="18467"/>
                                        </p:tgtEl>
                                        <p:attrNameLst>
                                          <p:attrName>style.visibility</p:attrName>
                                        </p:attrNameLst>
                                      </p:cBhvr>
                                      <p:to>
                                        <p:strVal val="visible"/>
                                      </p:to>
                                    </p:set>
                                    <p:anim calcmode="lin" valueType="num">
                                      <p:cBhvr>
                                        <p:cTn id="66" dur="1000" fill="hold"/>
                                        <p:tgtEl>
                                          <p:spTgt spid="18467"/>
                                        </p:tgtEl>
                                        <p:attrNameLst>
                                          <p:attrName>ppt_w</p:attrName>
                                        </p:attrNameLst>
                                      </p:cBhvr>
                                      <p:tavLst>
                                        <p:tav tm="0">
                                          <p:val>
                                            <p:fltVal val="0"/>
                                          </p:val>
                                        </p:tav>
                                        <p:tav tm="100000">
                                          <p:val>
                                            <p:strVal val="#ppt_w"/>
                                          </p:val>
                                        </p:tav>
                                      </p:tavLst>
                                    </p:anim>
                                    <p:anim calcmode="lin" valueType="num">
                                      <p:cBhvr>
                                        <p:cTn id="67" dur="1000" fill="hold"/>
                                        <p:tgtEl>
                                          <p:spTgt spid="18467"/>
                                        </p:tgtEl>
                                        <p:attrNameLst>
                                          <p:attrName>ppt_h</p:attrName>
                                        </p:attrNameLst>
                                      </p:cBhvr>
                                      <p:tavLst>
                                        <p:tav tm="0">
                                          <p:val>
                                            <p:fltVal val="0"/>
                                          </p:val>
                                        </p:tav>
                                        <p:tav tm="100000">
                                          <p:val>
                                            <p:strVal val="#ppt_h"/>
                                          </p:val>
                                        </p:tav>
                                      </p:tavLst>
                                    </p:anim>
                                  </p:childTnLst>
                                </p:cTn>
                              </p:par>
                            </p:childTnLst>
                          </p:cTn>
                        </p:par>
                        <p:par>
                          <p:cTn id="68" fill="hold" nodeType="afterGroup">
                            <p:stCondLst>
                              <p:cond delay="3000"/>
                            </p:stCondLst>
                            <p:childTnLst>
                              <p:par>
                                <p:cTn id="69" presetID="22" presetClass="entr" presetSubtype="1" fill="hold" nodeType="afterEffect">
                                  <p:stCondLst>
                                    <p:cond delay="0"/>
                                  </p:stCondLst>
                                  <p:childTnLst>
                                    <p:set>
                                      <p:cBhvr>
                                        <p:cTn id="70" dur="1" fill="hold">
                                          <p:stCondLst>
                                            <p:cond delay="0"/>
                                          </p:stCondLst>
                                        </p:cTn>
                                        <p:tgtEl>
                                          <p:spTgt spid="18474"/>
                                        </p:tgtEl>
                                        <p:attrNameLst>
                                          <p:attrName>style.visibility</p:attrName>
                                        </p:attrNameLst>
                                      </p:cBhvr>
                                      <p:to>
                                        <p:strVal val="visible"/>
                                      </p:to>
                                    </p:set>
                                    <p:animEffect transition="in" filter="wipe(up)">
                                      <p:cBhvr>
                                        <p:cTn id="71" dur="1000"/>
                                        <p:tgtEl>
                                          <p:spTgt spid="18474"/>
                                        </p:tgtEl>
                                      </p:cBhvr>
                                    </p:animEffect>
                                  </p:childTnLst>
                                </p:cTn>
                              </p:par>
                              <p:par>
                                <p:cTn id="72" presetID="22" presetClass="entr" presetSubtype="2" fill="hold" nodeType="withEffect">
                                  <p:stCondLst>
                                    <p:cond delay="0"/>
                                  </p:stCondLst>
                                  <p:childTnLst>
                                    <p:set>
                                      <p:cBhvr>
                                        <p:cTn id="73" dur="1" fill="hold">
                                          <p:stCondLst>
                                            <p:cond delay="0"/>
                                          </p:stCondLst>
                                        </p:cTn>
                                        <p:tgtEl>
                                          <p:spTgt spid="18472"/>
                                        </p:tgtEl>
                                        <p:attrNameLst>
                                          <p:attrName>style.visibility</p:attrName>
                                        </p:attrNameLst>
                                      </p:cBhvr>
                                      <p:to>
                                        <p:strVal val="visible"/>
                                      </p:to>
                                    </p:set>
                                    <p:animEffect transition="in" filter="wipe(right)">
                                      <p:cBhvr>
                                        <p:cTn id="74" dur="1000"/>
                                        <p:tgtEl>
                                          <p:spTgt spid="1847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8477">
                                            <p:txEl>
                                              <p:pRg st="5" end="5"/>
                                            </p:txEl>
                                          </p:spTgt>
                                        </p:tgtEl>
                                        <p:attrNameLst>
                                          <p:attrName>style.visibility</p:attrName>
                                        </p:attrNameLst>
                                      </p:cBhvr>
                                      <p:to>
                                        <p:strVal val="visible"/>
                                      </p:to>
                                    </p:set>
                                    <p:animEffect transition="in" filter="wipe(left)">
                                      <p:cBhvr>
                                        <p:cTn id="79" dur="1000"/>
                                        <p:tgtEl>
                                          <p:spTgt spid="18477">
                                            <p:txEl>
                                              <p:pRg st="5" end="5"/>
                                            </p:txEl>
                                          </p:spTgt>
                                        </p:tgtEl>
                                      </p:cBhvr>
                                    </p:animEffect>
                                  </p:childTnLst>
                                </p:cTn>
                              </p:par>
                              <p:par>
                                <p:cTn id="80" presetID="3" presetClass="emph" presetSubtype="1" nodeType="withEffect">
                                  <p:stCondLst>
                                    <p:cond delay="0"/>
                                  </p:stCondLst>
                                  <p:childTnLst>
                                    <p:set>
                                      <p:cBhvr override="childStyle">
                                        <p:cTn id="81" dur="indefinite"/>
                                        <p:tgtEl>
                                          <p:spTgt spid="18477">
                                            <p:txEl>
                                              <p:pRg st="3" end="3"/>
                                            </p:txEl>
                                          </p:spTgt>
                                        </p:tgtEl>
                                        <p:attrNameLst>
                                          <p:attrName>style.color</p:attrName>
                                        </p:attrNameLst>
                                      </p:cBhvr>
                                      <p:to>
                                        <p:clrVal>
                                          <a:srgbClr val="5F5F5F"/>
                                        </p:clrVal>
                                      </p:to>
                                    </p:set>
                                  </p:childTnLst>
                                </p:cTn>
                              </p:par>
                              <p:par>
                                <p:cTn id="82" presetID="3" presetClass="emph" presetSubtype="1" nodeType="withEffect">
                                  <p:stCondLst>
                                    <p:cond delay="0"/>
                                  </p:stCondLst>
                                  <p:childTnLst>
                                    <p:set>
                                      <p:cBhvr override="childStyle">
                                        <p:cTn id="83" dur="indefinite"/>
                                        <p:tgtEl>
                                          <p:spTgt spid="18477">
                                            <p:txEl>
                                              <p:pRg st="4" end="4"/>
                                            </p:txEl>
                                          </p:spTgt>
                                        </p:tgtEl>
                                        <p:attrNameLst>
                                          <p:attrName>style.color</p:attrName>
                                        </p:attrNameLst>
                                      </p:cBhvr>
                                      <p:to>
                                        <p:clrVal>
                                          <a:srgbClr val="5F5F5F"/>
                                        </p:clrVal>
                                      </p:to>
                                    </p:set>
                                  </p:childTnLst>
                                </p:cTn>
                              </p:par>
                            </p:childTnLst>
                          </p:cTn>
                        </p:par>
                        <p:par>
                          <p:cTn id="84" fill="hold" nodeType="afterGroup">
                            <p:stCondLst>
                              <p:cond delay="1000"/>
                            </p:stCondLst>
                            <p:childTnLst>
                              <p:par>
                                <p:cTn id="85" presetID="22" presetClass="entr" presetSubtype="8" fill="hold" nodeType="afterEffect">
                                  <p:stCondLst>
                                    <p:cond delay="0"/>
                                  </p:stCondLst>
                                  <p:childTnLst>
                                    <p:set>
                                      <p:cBhvr>
                                        <p:cTn id="86" dur="1" fill="hold">
                                          <p:stCondLst>
                                            <p:cond delay="0"/>
                                          </p:stCondLst>
                                        </p:cTn>
                                        <p:tgtEl>
                                          <p:spTgt spid="18477">
                                            <p:txEl>
                                              <p:pRg st="6" end="6"/>
                                            </p:txEl>
                                          </p:spTgt>
                                        </p:tgtEl>
                                        <p:attrNameLst>
                                          <p:attrName>style.visibility</p:attrName>
                                        </p:attrNameLst>
                                      </p:cBhvr>
                                      <p:to>
                                        <p:strVal val="visible"/>
                                      </p:to>
                                    </p:set>
                                    <p:animEffect transition="in" filter="wipe(left)">
                                      <p:cBhvr>
                                        <p:cTn id="87" dur="1000"/>
                                        <p:tgtEl>
                                          <p:spTgt spid="18477">
                                            <p:txEl>
                                              <p:pRg st="6" end="6"/>
                                            </p:txEl>
                                          </p:spTgt>
                                        </p:tgtEl>
                                      </p:cBhvr>
                                    </p:animEffect>
                                  </p:childTnLst>
                                </p:cTn>
                              </p:par>
                            </p:childTnLst>
                          </p:cTn>
                        </p:par>
                        <p:par>
                          <p:cTn id="88" fill="hold" nodeType="afterGroup">
                            <p:stCondLst>
                              <p:cond delay="2000"/>
                            </p:stCondLst>
                            <p:childTnLst>
                              <p:par>
                                <p:cTn id="89" presetID="22" presetClass="entr" presetSubtype="8" fill="hold" nodeType="afterEffect">
                                  <p:stCondLst>
                                    <p:cond delay="0"/>
                                  </p:stCondLst>
                                  <p:childTnLst>
                                    <p:set>
                                      <p:cBhvr>
                                        <p:cTn id="90" dur="1" fill="hold">
                                          <p:stCondLst>
                                            <p:cond delay="0"/>
                                          </p:stCondLst>
                                        </p:cTn>
                                        <p:tgtEl>
                                          <p:spTgt spid="18477">
                                            <p:txEl>
                                              <p:pRg st="7" end="7"/>
                                            </p:txEl>
                                          </p:spTgt>
                                        </p:tgtEl>
                                        <p:attrNameLst>
                                          <p:attrName>style.visibility</p:attrName>
                                        </p:attrNameLst>
                                      </p:cBhvr>
                                      <p:to>
                                        <p:strVal val="visible"/>
                                      </p:to>
                                    </p:set>
                                    <p:animEffect transition="in" filter="wipe(left)">
                                      <p:cBhvr>
                                        <p:cTn id="91" dur="1000"/>
                                        <p:tgtEl>
                                          <p:spTgt spid="18477">
                                            <p:txEl>
                                              <p:pRg st="7" end="7"/>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18477">
                                            <p:txEl>
                                              <p:pRg st="8" end="8"/>
                                            </p:txEl>
                                          </p:spTgt>
                                        </p:tgtEl>
                                        <p:attrNameLst>
                                          <p:attrName>style.visibility</p:attrName>
                                        </p:attrNameLst>
                                      </p:cBhvr>
                                      <p:to>
                                        <p:strVal val="visible"/>
                                      </p:to>
                                    </p:set>
                                    <p:animEffect transition="in" filter="wipe(left)">
                                      <p:cBhvr>
                                        <p:cTn id="96" dur="1000"/>
                                        <p:tgtEl>
                                          <p:spTgt spid="18477">
                                            <p:txEl>
                                              <p:pRg st="8" end="8"/>
                                            </p:txEl>
                                          </p:spTgt>
                                        </p:tgtEl>
                                      </p:cBhvr>
                                    </p:animEffect>
                                  </p:childTnLst>
                                </p:cTn>
                              </p:par>
                              <p:par>
                                <p:cTn id="97" presetID="3" presetClass="emph" presetSubtype="1" nodeType="withEffect">
                                  <p:stCondLst>
                                    <p:cond delay="0"/>
                                  </p:stCondLst>
                                  <p:childTnLst>
                                    <p:set>
                                      <p:cBhvr override="childStyle">
                                        <p:cTn id="98" dur="indefinite"/>
                                        <p:tgtEl>
                                          <p:spTgt spid="18477">
                                            <p:txEl>
                                              <p:pRg st="5" end="5"/>
                                            </p:txEl>
                                          </p:spTgt>
                                        </p:tgtEl>
                                        <p:attrNameLst>
                                          <p:attrName>style.color</p:attrName>
                                        </p:attrNameLst>
                                      </p:cBhvr>
                                      <p:to>
                                        <p:clrVal>
                                          <a:srgbClr val="5F5F5F"/>
                                        </p:clrVal>
                                      </p:to>
                                    </p:set>
                                  </p:childTnLst>
                                </p:cTn>
                              </p:par>
                              <p:par>
                                <p:cTn id="99" presetID="3" presetClass="emph" presetSubtype="1" nodeType="withEffect">
                                  <p:stCondLst>
                                    <p:cond delay="0"/>
                                  </p:stCondLst>
                                  <p:childTnLst>
                                    <p:set>
                                      <p:cBhvr override="childStyle">
                                        <p:cTn id="100" dur="indefinite"/>
                                        <p:tgtEl>
                                          <p:spTgt spid="18477">
                                            <p:txEl>
                                              <p:pRg st="6" end="6"/>
                                            </p:txEl>
                                          </p:spTgt>
                                        </p:tgtEl>
                                        <p:attrNameLst>
                                          <p:attrName>style.color</p:attrName>
                                        </p:attrNameLst>
                                      </p:cBhvr>
                                      <p:to>
                                        <p:clrVal>
                                          <a:srgbClr val="5F5F5F"/>
                                        </p:clrVal>
                                      </p:to>
                                    </p:set>
                                  </p:childTnLst>
                                </p:cTn>
                              </p:par>
                              <p:par>
                                <p:cTn id="101" presetID="3" presetClass="emph" presetSubtype="1" nodeType="withEffect">
                                  <p:stCondLst>
                                    <p:cond delay="0"/>
                                  </p:stCondLst>
                                  <p:childTnLst>
                                    <p:set>
                                      <p:cBhvr override="childStyle">
                                        <p:cTn id="102" dur="indefinite"/>
                                        <p:tgtEl>
                                          <p:spTgt spid="18477">
                                            <p:txEl>
                                              <p:pRg st="7" end="7"/>
                                            </p:txEl>
                                          </p:spTgt>
                                        </p:tgtEl>
                                        <p:attrNameLst>
                                          <p:attrName>style.color</p:attrName>
                                        </p:attrNameLst>
                                      </p:cBhvr>
                                      <p:to>
                                        <p:clrVal>
                                          <a:srgbClr val="5F5F5F"/>
                                        </p:clrVal>
                                      </p:to>
                                    </p:set>
                                  </p:childTnLst>
                                </p:cTn>
                              </p:par>
                            </p:childTnLst>
                          </p:cTn>
                        </p:par>
                        <p:par>
                          <p:cTn id="103" fill="hold" nodeType="afterGroup">
                            <p:stCondLst>
                              <p:cond delay="1000"/>
                            </p:stCondLst>
                            <p:childTnLst>
                              <p:par>
                                <p:cTn id="104" presetID="22" presetClass="entr" presetSubtype="8" fill="hold" nodeType="afterEffect">
                                  <p:stCondLst>
                                    <p:cond delay="0"/>
                                  </p:stCondLst>
                                  <p:childTnLst>
                                    <p:set>
                                      <p:cBhvr>
                                        <p:cTn id="105" dur="1" fill="hold">
                                          <p:stCondLst>
                                            <p:cond delay="0"/>
                                          </p:stCondLst>
                                        </p:cTn>
                                        <p:tgtEl>
                                          <p:spTgt spid="18477">
                                            <p:txEl>
                                              <p:pRg st="9" end="9"/>
                                            </p:txEl>
                                          </p:spTgt>
                                        </p:tgtEl>
                                        <p:attrNameLst>
                                          <p:attrName>style.visibility</p:attrName>
                                        </p:attrNameLst>
                                      </p:cBhvr>
                                      <p:to>
                                        <p:strVal val="visible"/>
                                      </p:to>
                                    </p:set>
                                    <p:animEffect transition="in" filter="wipe(left)">
                                      <p:cBhvr>
                                        <p:cTn id="106" dur="1000"/>
                                        <p:tgtEl>
                                          <p:spTgt spid="18477">
                                            <p:txEl>
                                              <p:pRg st="9" end="9"/>
                                            </p:txEl>
                                          </p:spTgt>
                                        </p:tgtEl>
                                      </p:cBhvr>
                                    </p:animEffect>
                                  </p:childTnLst>
                                </p:cTn>
                              </p:par>
                            </p:childTnLst>
                          </p:cTn>
                        </p:par>
                        <p:par>
                          <p:cTn id="107" fill="hold" nodeType="afterGroup">
                            <p:stCondLst>
                              <p:cond delay="2000"/>
                            </p:stCondLst>
                            <p:childTnLst>
                              <p:par>
                                <p:cTn id="108" presetID="22" presetClass="entr" presetSubtype="1" fill="hold" grpId="0" nodeType="afterEffect">
                                  <p:stCondLst>
                                    <p:cond delay="0"/>
                                  </p:stCondLst>
                                  <p:childTnLst>
                                    <p:set>
                                      <p:cBhvr>
                                        <p:cTn id="109" dur="1" fill="hold">
                                          <p:stCondLst>
                                            <p:cond delay="0"/>
                                          </p:stCondLst>
                                        </p:cTn>
                                        <p:tgtEl>
                                          <p:spTgt spid="18470"/>
                                        </p:tgtEl>
                                        <p:attrNameLst>
                                          <p:attrName>style.visibility</p:attrName>
                                        </p:attrNameLst>
                                      </p:cBhvr>
                                      <p:to>
                                        <p:strVal val="visible"/>
                                      </p:to>
                                    </p:set>
                                    <p:animEffect transition="in" filter="wipe(up)">
                                      <p:cBhvr>
                                        <p:cTn id="110" dur="1000"/>
                                        <p:tgtEl>
                                          <p:spTgt spid="18470"/>
                                        </p:tgtEl>
                                      </p:cBhvr>
                                    </p:animEffect>
                                  </p:childTnLst>
                                </p:cTn>
                              </p:par>
                            </p:childTnLst>
                          </p:cTn>
                        </p:par>
                        <p:par>
                          <p:cTn id="111" fill="hold" nodeType="afterGroup">
                            <p:stCondLst>
                              <p:cond delay="3000"/>
                            </p:stCondLst>
                            <p:childTnLst>
                              <p:par>
                                <p:cTn id="112" presetID="23" presetClass="entr" presetSubtype="16" fill="hold" grpId="0" nodeType="afterEffect">
                                  <p:stCondLst>
                                    <p:cond delay="0"/>
                                  </p:stCondLst>
                                  <p:childTnLst>
                                    <p:set>
                                      <p:cBhvr>
                                        <p:cTn id="113" dur="1" fill="hold">
                                          <p:stCondLst>
                                            <p:cond delay="0"/>
                                          </p:stCondLst>
                                        </p:cTn>
                                        <p:tgtEl>
                                          <p:spTgt spid="18496"/>
                                        </p:tgtEl>
                                        <p:attrNameLst>
                                          <p:attrName>style.visibility</p:attrName>
                                        </p:attrNameLst>
                                      </p:cBhvr>
                                      <p:to>
                                        <p:strVal val="visible"/>
                                      </p:to>
                                    </p:set>
                                    <p:anim calcmode="lin" valueType="num">
                                      <p:cBhvr>
                                        <p:cTn id="114" dur="1000" fill="hold"/>
                                        <p:tgtEl>
                                          <p:spTgt spid="18496"/>
                                        </p:tgtEl>
                                        <p:attrNameLst>
                                          <p:attrName>ppt_w</p:attrName>
                                        </p:attrNameLst>
                                      </p:cBhvr>
                                      <p:tavLst>
                                        <p:tav tm="0">
                                          <p:val>
                                            <p:fltVal val="0"/>
                                          </p:val>
                                        </p:tav>
                                        <p:tav tm="100000">
                                          <p:val>
                                            <p:strVal val="#ppt_w"/>
                                          </p:val>
                                        </p:tav>
                                      </p:tavLst>
                                    </p:anim>
                                    <p:anim calcmode="lin" valueType="num">
                                      <p:cBhvr>
                                        <p:cTn id="115" dur="1000" fill="hold"/>
                                        <p:tgtEl>
                                          <p:spTgt spid="18496"/>
                                        </p:tgtEl>
                                        <p:attrNameLst>
                                          <p:attrName>ppt_h</p:attrName>
                                        </p:attrNameLst>
                                      </p:cBhvr>
                                      <p:tavLst>
                                        <p:tav tm="0">
                                          <p:val>
                                            <p:fltVal val="0"/>
                                          </p:val>
                                        </p:tav>
                                        <p:tav tm="100000">
                                          <p:val>
                                            <p:strVal val="#ppt_h"/>
                                          </p:val>
                                        </p:tav>
                                      </p:tavLst>
                                    </p:anim>
                                  </p:childTnLst>
                                </p:cTn>
                              </p:par>
                            </p:childTnLst>
                          </p:cTn>
                        </p:par>
                        <p:par>
                          <p:cTn id="116" fill="hold" nodeType="afterGroup">
                            <p:stCondLst>
                              <p:cond delay="4000"/>
                            </p:stCondLst>
                            <p:childTnLst>
                              <p:par>
                                <p:cTn id="117" presetID="22" presetClass="entr" presetSubtype="2" fill="hold" nodeType="afterEffect">
                                  <p:stCondLst>
                                    <p:cond delay="0"/>
                                  </p:stCondLst>
                                  <p:childTnLst>
                                    <p:set>
                                      <p:cBhvr>
                                        <p:cTn id="118" dur="1" fill="hold">
                                          <p:stCondLst>
                                            <p:cond delay="0"/>
                                          </p:stCondLst>
                                        </p:cTn>
                                        <p:tgtEl>
                                          <p:spTgt spid="18497"/>
                                        </p:tgtEl>
                                        <p:attrNameLst>
                                          <p:attrName>style.visibility</p:attrName>
                                        </p:attrNameLst>
                                      </p:cBhvr>
                                      <p:to>
                                        <p:strVal val="visible"/>
                                      </p:to>
                                    </p:set>
                                    <p:animEffect transition="in" filter="wipe(right)">
                                      <p:cBhvr>
                                        <p:cTn id="119" dur="1000"/>
                                        <p:tgtEl>
                                          <p:spTgt spid="18497"/>
                                        </p:tgtEl>
                                      </p:cBhvr>
                                    </p:animEffect>
                                  </p:childTnLst>
                                </p:cTn>
                              </p:par>
                            </p:childTnLst>
                          </p:cTn>
                        </p:par>
                        <p:par>
                          <p:cTn id="120" fill="hold" nodeType="afterGroup">
                            <p:stCondLst>
                              <p:cond delay="5000"/>
                            </p:stCondLst>
                            <p:childTnLst>
                              <p:par>
                                <p:cTn id="121" presetID="22" presetClass="entr" presetSubtype="2" fill="hold" grpId="0" nodeType="afterEffect">
                                  <p:stCondLst>
                                    <p:cond delay="0"/>
                                  </p:stCondLst>
                                  <p:childTnLst>
                                    <p:set>
                                      <p:cBhvr>
                                        <p:cTn id="122" dur="1" fill="hold">
                                          <p:stCondLst>
                                            <p:cond delay="0"/>
                                          </p:stCondLst>
                                        </p:cTn>
                                        <p:tgtEl>
                                          <p:spTgt spid="18469"/>
                                        </p:tgtEl>
                                        <p:attrNameLst>
                                          <p:attrName>style.visibility</p:attrName>
                                        </p:attrNameLst>
                                      </p:cBhvr>
                                      <p:to>
                                        <p:strVal val="visible"/>
                                      </p:to>
                                    </p:set>
                                    <p:animEffect transition="in" filter="wipe(right)">
                                      <p:cBhvr>
                                        <p:cTn id="123" dur="1000"/>
                                        <p:tgtEl>
                                          <p:spTgt spid="18469"/>
                                        </p:tgtEl>
                                      </p:cBhvr>
                                    </p:animEffect>
                                  </p:childTnLst>
                                </p:cTn>
                              </p:par>
                            </p:childTnLst>
                          </p:cTn>
                        </p:par>
                        <p:par>
                          <p:cTn id="124" fill="hold" nodeType="afterGroup">
                            <p:stCondLst>
                              <p:cond delay="6000"/>
                            </p:stCondLst>
                            <p:childTnLst>
                              <p:par>
                                <p:cTn id="125" presetID="23" presetClass="entr" presetSubtype="16" fill="hold" grpId="0" nodeType="afterEffect">
                                  <p:stCondLst>
                                    <p:cond delay="0"/>
                                  </p:stCondLst>
                                  <p:childTnLst>
                                    <p:set>
                                      <p:cBhvr>
                                        <p:cTn id="126" dur="1" fill="hold">
                                          <p:stCondLst>
                                            <p:cond delay="0"/>
                                          </p:stCondLst>
                                        </p:cTn>
                                        <p:tgtEl>
                                          <p:spTgt spid="18498"/>
                                        </p:tgtEl>
                                        <p:attrNameLst>
                                          <p:attrName>style.visibility</p:attrName>
                                        </p:attrNameLst>
                                      </p:cBhvr>
                                      <p:to>
                                        <p:strVal val="visible"/>
                                      </p:to>
                                    </p:set>
                                    <p:anim calcmode="lin" valueType="num">
                                      <p:cBhvr>
                                        <p:cTn id="127" dur="1000" fill="hold"/>
                                        <p:tgtEl>
                                          <p:spTgt spid="18498"/>
                                        </p:tgtEl>
                                        <p:attrNameLst>
                                          <p:attrName>ppt_w</p:attrName>
                                        </p:attrNameLst>
                                      </p:cBhvr>
                                      <p:tavLst>
                                        <p:tav tm="0">
                                          <p:val>
                                            <p:fltVal val="0"/>
                                          </p:val>
                                        </p:tav>
                                        <p:tav tm="100000">
                                          <p:val>
                                            <p:strVal val="#ppt_w"/>
                                          </p:val>
                                        </p:tav>
                                      </p:tavLst>
                                    </p:anim>
                                    <p:anim calcmode="lin" valueType="num">
                                      <p:cBhvr>
                                        <p:cTn id="128" dur="1000" fill="hold"/>
                                        <p:tgtEl>
                                          <p:spTgt spid="18498"/>
                                        </p:tgtEl>
                                        <p:attrNameLst>
                                          <p:attrName>ppt_h</p:attrName>
                                        </p:attrNameLst>
                                      </p:cBhvr>
                                      <p:tavLst>
                                        <p:tav tm="0">
                                          <p:val>
                                            <p:fltVal val="0"/>
                                          </p:val>
                                        </p:tav>
                                        <p:tav tm="100000">
                                          <p:val>
                                            <p:strVal val="#ppt_h"/>
                                          </p:val>
                                        </p:tav>
                                      </p:tavLst>
                                    </p:anim>
                                  </p:childTnLst>
                                </p:cTn>
                              </p:par>
                            </p:childTnLst>
                          </p:cTn>
                        </p:par>
                        <p:par>
                          <p:cTn id="129" fill="hold" nodeType="afterGroup">
                            <p:stCondLst>
                              <p:cond delay="7000"/>
                            </p:stCondLst>
                            <p:childTnLst>
                              <p:par>
                                <p:cTn id="130" presetID="22" presetClass="entr" presetSubtype="4" fill="hold" nodeType="afterEffect">
                                  <p:stCondLst>
                                    <p:cond delay="0"/>
                                  </p:stCondLst>
                                  <p:childTnLst>
                                    <p:set>
                                      <p:cBhvr>
                                        <p:cTn id="131" dur="1" fill="hold">
                                          <p:stCondLst>
                                            <p:cond delay="0"/>
                                          </p:stCondLst>
                                        </p:cTn>
                                        <p:tgtEl>
                                          <p:spTgt spid="18499"/>
                                        </p:tgtEl>
                                        <p:attrNameLst>
                                          <p:attrName>style.visibility</p:attrName>
                                        </p:attrNameLst>
                                      </p:cBhvr>
                                      <p:to>
                                        <p:strVal val="visible"/>
                                      </p:to>
                                    </p:set>
                                    <p:animEffect transition="in" filter="wipe(down)">
                                      <p:cBhvr>
                                        <p:cTn id="132" dur="500"/>
                                        <p:tgtEl>
                                          <p:spTgt spid="1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0" grpId="0" animBg="1"/>
      <p:bldP spid="18434" grpId="0" animBg="1"/>
      <p:bldP spid="18437" grpId="0"/>
      <p:bldP spid="18469" grpId="0" animBg="1"/>
      <p:bldP spid="18466" grpId="0" animBg="1"/>
      <p:bldP spid="18467" grpId="0" animBg="1"/>
      <p:bldP spid="18476" grpId="0"/>
      <p:bldP spid="18496" grpId="0"/>
      <p:bldP spid="1849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 Office Colo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djacency - Office Colors" id="{B1709EEF-8A2A-493D-BD1E-8A1E2C64C97E}" vid="{A56F7D82-2F02-47CE-B017-F41FC9221C83}"/>
    </a:ext>
  </a:ext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 - Office Colors</Template>
  <TotalTime>1045</TotalTime>
  <Words>4472</Words>
  <Application>Microsoft Office PowerPoint</Application>
  <PresentationFormat>On-screen Show (4:3)</PresentationFormat>
  <Paragraphs>698</Paragraphs>
  <Slides>29</Slides>
  <Notes>24</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2</vt:i4>
      </vt:variant>
      <vt:variant>
        <vt:lpstr>Slide Titles</vt:lpstr>
      </vt:variant>
      <vt:variant>
        <vt:i4>29</vt:i4>
      </vt:variant>
    </vt:vector>
  </HeadingPairs>
  <TitlesOfParts>
    <vt:vector size="43" baseType="lpstr">
      <vt:lpstr>ＭＳ Ｐゴシック</vt:lpstr>
      <vt:lpstr>ＭＳ Ｐゴシック</vt:lpstr>
      <vt:lpstr>Arial</vt:lpstr>
      <vt:lpstr>Book Antiqua</vt:lpstr>
      <vt:lpstr>Calibri</vt:lpstr>
      <vt:lpstr>Tahoma</vt:lpstr>
      <vt:lpstr>Times New Roman</vt:lpstr>
      <vt:lpstr>Wingdings</vt:lpstr>
      <vt:lpstr>Adjacency - Office Colors</vt:lpstr>
      <vt:lpstr>1_Custom Design</vt:lpstr>
      <vt:lpstr>2_Custom Design</vt:lpstr>
      <vt:lpstr>3_Custom Design</vt:lpstr>
      <vt:lpstr>Image</vt:lpstr>
      <vt:lpstr>Adobe Photoshop Image</vt:lpstr>
      <vt:lpstr>Chapter 11</vt:lpstr>
      <vt:lpstr>Introduction to Pure Monopoly</vt:lpstr>
      <vt:lpstr>Examples of Monopoly</vt:lpstr>
      <vt:lpstr>Barriers to Entry</vt:lpstr>
      <vt:lpstr>Economies of Scale</vt:lpstr>
      <vt:lpstr>Monopoly Demand</vt:lpstr>
      <vt:lpstr>Monopoly Demand Schedule</vt:lpstr>
      <vt:lpstr>Monopoly Demand Curve</vt:lpstr>
      <vt:lpstr>Price and Marginal Revenue</vt:lpstr>
      <vt:lpstr>PowerPoint Presentation</vt:lpstr>
      <vt:lpstr>Monopoly Demand Continued</vt:lpstr>
      <vt:lpstr>Demand, Marginal Revenue, and Total Revenue</vt:lpstr>
      <vt:lpstr>Monopoly Revenue and Costs</vt:lpstr>
      <vt:lpstr>Output and Price Determination</vt:lpstr>
      <vt:lpstr>Output and Price Determination Steps</vt:lpstr>
      <vt:lpstr>Misconceptions Concerning Monopoly Pricing</vt:lpstr>
      <vt:lpstr>Misconceptions of Monopoly Pricing</vt:lpstr>
      <vt:lpstr>Economic Effects</vt:lpstr>
      <vt:lpstr>PowerPoint Presentation</vt:lpstr>
      <vt:lpstr>Economic Effects of Monopoly</vt:lpstr>
      <vt:lpstr>X-Inefficiency</vt:lpstr>
      <vt:lpstr>Assessment and Policy Options</vt:lpstr>
      <vt:lpstr>Global Perspective</vt:lpstr>
      <vt:lpstr>Price Discrimination</vt:lpstr>
      <vt:lpstr>Examples of Price Discrimination</vt:lpstr>
      <vt:lpstr>Graphical Analysis</vt:lpstr>
      <vt:lpstr>Regulated Monopoly</vt:lpstr>
      <vt:lpstr>Regulated Monopoly Continued</vt:lpstr>
      <vt:lpstr>Personalized Pricing on the Internet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Stephanie</dc:creator>
  <cp:lastModifiedBy>John Slonim</cp:lastModifiedBy>
  <cp:revision>99</cp:revision>
  <dcterms:created xsi:type="dcterms:W3CDTF">2013-06-16T15:05:27Z</dcterms:created>
  <dcterms:modified xsi:type="dcterms:W3CDTF">2020-10-28T18:55:04Z</dcterms:modified>
</cp:coreProperties>
</file>