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1" r:id="rId4"/>
    <p:sldId id="272" r:id="rId5"/>
    <p:sldId id="273" r:id="rId6"/>
    <p:sldId id="259" r:id="rId7"/>
    <p:sldId id="261" r:id="rId8"/>
    <p:sldId id="257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DC008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128"/>
    <a:srgbClr val="DC0081"/>
    <a:srgbClr val="FAFD00"/>
    <a:srgbClr val="FF5008"/>
    <a:srgbClr val="000000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2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98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3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hlinkClick r:id="" action="ppaction://ole?verb=0"/>
            <a:hlinkHover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15205"/>
              </p:ext>
            </p:extLst>
          </p:nvPr>
        </p:nvGraphicFramePr>
        <p:xfrm>
          <a:off x="8277225" y="5111750"/>
          <a:ext cx="449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ackager Shell Object" showAsIcon="1" r:id="rId4" imgW="365040" imgH="478800" progId="Package">
                  <p:embed/>
                </p:oleObj>
              </mc:Choice>
              <mc:Fallback>
                <p:oleObj name="Packager Shell Object" showAsIcon="1" r:id="rId4" imgW="365040" imgH="478800" progId="Packag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5111750"/>
                        <a:ext cx="4492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9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Presidency</a:t>
            </a:r>
          </a:p>
        </p:txBody>
      </p:sp>
      <p:pic>
        <p:nvPicPr>
          <p:cNvPr id="3076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38400"/>
            <a:ext cx="6548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72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Length of Term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772400" cy="2743200"/>
          </a:xfrm>
          <a:noFill/>
        </p:spPr>
        <p:txBody>
          <a:bodyPr/>
          <a:lstStyle/>
          <a:p>
            <a:r>
              <a:rPr lang="en-US" altLang="en-US" sz="6000" smtClean="0">
                <a:solidFill>
                  <a:schemeClr val="hlink"/>
                </a:solidFill>
              </a:rPr>
              <a:t>not forever</a:t>
            </a:r>
          </a:p>
          <a:p>
            <a:r>
              <a:rPr lang="en-US" altLang="en-US" sz="6000" smtClean="0">
                <a:solidFill>
                  <a:schemeClr val="hlink"/>
                </a:solidFill>
              </a:rPr>
              <a:t>22nd Amendment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6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Presidential Succession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382000" cy="3429000"/>
          </a:xfrm>
          <a:noFill/>
        </p:spPr>
        <p:txBody>
          <a:bodyPr/>
          <a:lstStyle/>
          <a:p>
            <a:r>
              <a:rPr lang="en-US" altLang="en-US" sz="6000" dirty="0" smtClean="0">
                <a:solidFill>
                  <a:schemeClr val="bg2"/>
                </a:solidFill>
              </a:rPr>
              <a:t>9 Vice Presidents by succession</a:t>
            </a:r>
          </a:p>
          <a:p>
            <a:r>
              <a:rPr lang="en-US" altLang="en-US" sz="6000" dirty="0" smtClean="0">
                <a:solidFill>
                  <a:schemeClr val="bg2"/>
                </a:solidFill>
              </a:rPr>
              <a:t>15 </a:t>
            </a:r>
            <a:r>
              <a:rPr lang="en-US" altLang="en-US" sz="6000" dirty="0" smtClean="0">
                <a:solidFill>
                  <a:schemeClr val="bg2"/>
                </a:solidFill>
              </a:rPr>
              <a:t>total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5867400" cy="1143000"/>
          </a:xfrm>
        </p:spPr>
        <p:txBody>
          <a:bodyPr/>
          <a:lstStyle/>
          <a:p>
            <a:pPr>
              <a:defRPr/>
            </a:pPr>
            <a:r>
              <a:rPr lang="en-US" sz="6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John Adams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8763000" cy="3276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ura MT Script Capitals" pitchFamily="66" charset="0"/>
              </a:rPr>
              <a:t>“I am vice-president.</a:t>
            </a:r>
          </a:p>
          <a:p>
            <a:pPr>
              <a:buFontTx/>
              <a:buNone/>
              <a:defRPr/>
            </a:pPr>
            <a:r>
              <a:rPr lang="en-US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ura MT Script Capitals" pitchFamily="66" charset="0"/>
              </a:rPr>
              <a:t>In this I am nothing,</a:t>
            </a:r>
          </a:p>
          <a:p>
            <a:pPr>
              <a:buFontTx/>
              <a:buNone/>
              <a:defRPr/>
            </a:pPr>
            <a:r>
              <a:rPr lang="en-US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tura MT Script Capitals" pitchFamily="66" charset="0"/>
              </a:rPr>
              <a:t>but I may be everything.”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"/>
            <a:ext cx="22098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72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Succession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305800" cy="4495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48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Presidential Succession      Act of 1947</a:t>
            </a:r>
            <a:endParaRPr lang="en-US" altLang="en-US" sz="10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endParaRPr lang="en-US" altLang="en-US" sz="10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z="48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V.P. &gt;Speaker &gt; Pres. pro tem&gt; et. al.</a:t>
            </a:r>
          </a:p>
          <a:p>
            <a:pPr algn="ctr"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( list on page 371 )</a:t>
            </a:r>
          </a:p>
          <a:p>
            <a:pPr>
              <a:buFontTx/>
              <a:buNone/>
            </a:pPr>
            <a:endParaRPr lang="en-US" altLang="en-US" sz="48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114800"/>
          </a:xfrm>
          <a:noFill/>
        </p:spPr>
        <p:txBody>
          <a:bodyPr/>
          <a:lstStyle/>
          <a:p>
            <a:r>
              <a:rPr lang="en-US" altLang="en-US" sz="60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25th Amendment</a:t>
            </a:r>
          </a:p>
          <a:p>
            <a:pPr>
              <a:buFontTx/>
              <a:buNone/>
            </a:pPr>
            <a:endParaRPr lang="en-US" altLang="en-US" sz="20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z="44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1.</a:t>
            </a:r>
            <a:r>
              <a:rPr lang="en-US" altLang="en-US" sz="54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 Provides for method of deciding disability of the president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7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Succession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72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Succession 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839200" cy="3962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44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2. </a:t>
            </a:r>
            <a:r>
              <a:rPr lang="en-US" altLang="en-US" sz="54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Provides means to fill vacant vice presidency</a:t>
            </a:r>
            <a:endParaRPr lang="en-US" altLang="en-US" sz="28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endParaRPr lang="en-US" altLang="en-US" sz="200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z="540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ex. Ford, Rockefeller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Alben Barkley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6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story of woman w/ 2 sons.</a:t>
            </a:r>
          </a:p>
          <a:p>
            <a:pPr>
              <a:buFontTx/>
              <a:buNone/>
              <a:defRPr/>
            </a:pPr>
            <a:r>
              <a:rPr lang="en-US" sz="600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“1 went away to sea &amp; the other became Vice Pres. Neither of them were ever heard from again.”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27125" y="1038225"/>
            <a:ext cx="6886575" cy="447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However</a:t>
            </a:r>
          </a:p>
          <a:p>
            <a:pPr algn="ctr">
              <a:defRPr/>
            </a:pPr>
            <a:endParaRPr lang="en-US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algn="ctr">
              <a:defRPr/>
            </a:pPr>
            <a:r>
              <a:rPr 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the Vice President</a:t>
            </a:r>
          </a:p>
          <a:p>
            <a:pPr algn="ctr">
              <a:defRPr/>
            </a:pPr>
            <a:endParaRPr lang="en-US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algn="ctr">
              <a:defRPr/>
            </a:pPr>
            <a:r>
              <a:rPr 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is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31903"/>
              </p:ext>
            </p:extLst>
          </p:nvPr>
        </p:nvGraphicFramePr>
        <p:xfrm>
          <a:off x="8429625" y="5327650"/>
          <a:ext cx="35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Packager Shell Object" showAsIcon="1" r:id="rId3" imgW="365040" imgH="478800" progId="Package">
                  <p:embed/>
                </p:oleObj>
              </mc:Choice>
              <mc:Fallback>
                <p:oleObj name="Packager Shell Object" showAsIcon="1" r:id="rId3" imgW="365040" imgH="478800" progId="Package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5327650"/>
                        <a:ext cx="3540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7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 a Heart Beat away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>
                                        <p:cTn presetID="0" presetClass="entr" presetSubtype="0" dur="1" fill="hold"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President of the USA</a:t>
            </a:r>
          </a:p>
        </p:txBody>
      </p:sp>
      <p:pic>
        <p:nvPicPr>
          <p:cNvPr id="4099" name="Content Placeholder 3" descr="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5029200" cy="43243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President of the USA</a:t>
            </a:r>
          </a:p>
        </p:txBody>
      </p:sp>
      <p:pic>
        <p:nvPicPr>
          <p:cNvPr id="5123" name="Picture 2" descr="Image result for tr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057400"/>
            <a:ext cx="607377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46</a:t>
            </a:r>
            <a:r>
              <a:rPr lang="en-US" altLang="en-US" baseline="30000" smtClean="0"/>
              <a:t>th</a:t>
            </a:r>
            <a:r>
              <a:rPr lang="en-US" altLang="en-US" smtClean="0"/>
              <a:t>  President of the USA ?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1464925"/>
            <a:ext cx="22018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4826000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4400" b="1"/>
              <a:t>or</a:t>
            </a:r>
          </a:p>
        </p:txBody>
      </p:sp>
      <p:pic>
        <p:nvPicPr>
          <p:cNvPr id="20484" name="Picture 4" descr="Joe Biden Net Worth 2020 - How Did Joe Biden Earn His Money?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738" y="1689100"/>
            <a:ext cx="4038600" cy="2692400"/>
          </a:xfrm>
          <a:noFill/>
        </p:spPr>
      </p:pic>
      <p:pic>
        <p:nvPicPr>
          <p:cNvPr id="6153" name="Picture 9" descr="Trump's original sin - The Boston 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9100"/>
            <a:ext cx="39449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</a:t>
            </a:r>
            <a:r>
              <a:rPr lang="en-US" altLang="en-US" dirty="0"/>
              <a:t>President of the USA</a:t>
            </a:r>
            <a:endParaRPr lang="en-US" dirty="0"/>
          </a:p>
        </p:txBody>
      </p:sp>
      <p:sp>
        <p:nvSpPr>
          <p:cNvPr id="4" name="AutoShape 2" descr="Joe Biden facts and photos"/>
          <p:cNvSpPr>
            <a:spLocks noChangeAspect="1" noChangeArrowheads="1"/>
          </p:cNvSpPr>
          <p:nvPr/>
        </p:nvSpPr>
        <p:spPr bwMode="auto">
          <a:xfrm>
            <a:off x="2895600" y="3048000"/>
            <a:ext cx="2133600" cy="21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Joe Biden facts and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Joe Biden facts and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09800"/>
            <a:ext cx="3243263" cy="40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72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Qualifications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6000" smtClean="0">
                <a:solidFill>
                  <a:schemeClr val="hlink"/>
                </a:solidFill>
              </a:rPr>
              <a:t>natural born citizen</a:t>
            </a:r>
          </a:p>
          <a:p>
            <a:r>
              <a:rPr lang="en-US" altLang="en-US" sz="6000" smtClean="0">
                <a:solidFill>
                  <a:schemeClr val="hlink"/>
                </a:solidFill>
              </a:rPr>
              <a:t>at least 35 years old</a:t>
            </a:r>
          </a:p>
          <a:p>
            <a:r>
              <a:rPr lang="en-US" altLang="en-US" sz="6000" smtClean="0">
                <a:solidFill>
                  <a:schemeClr val="hlink"/>
                </a:solidFill>
              </a:rPr>
              <a:t>lived in U.S. 14 yrs.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72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Pay &amp; benefits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</a:rPr>
              <a:t>orig 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$25,000</a:t>
            </a:r>
            <a:endParaRPr lang="en-US" sz="6000" smtClean="0">
              <a:solidFill>
                <a:schemeClr val="hlink"/>
              </a:solidFill>
            </a:endParaRPr>
          </a:p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</a:rPr>
              <a:t>now 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$400,000</a:t>
            </a:r>
            <a:r>
              <a:rPr lang="en-US" sz="6000" smtClean="0">
                <a:solidFill>
                  <a:schemeClr val="hlink"/>
                </a:solidFill>
              </a:rPr>
              <a:t> plus a 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$50,000</a:t>
            </a:r>
            <a:r>
              <a:rPr lang="en-US" sz="6000" smtClean="0">
                <a:solidFill>
                  <a:schemeClr val="hlink"/>
                </a:solidFill>
              </a:rPr>
              <a:t> expense acct.</a:t>
            </a:r>
          </a:p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</a:rPr>
              <a:t>White House etc.</a:t>
            </a:r>
          </a:p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</a:rPr>
              <a:t>Pension</a:t>
            </a:r>
          </a:p>
        </p:txBody>
      </p:sp>
      <p:graphicFrame>
        <p:nvGraphicFramePr>
          <p:cNvPr id="8196" name="Object 4">
            <a:hlinkClick r:id="" action="ppaction://ole?verb=0"/>
            <a:hlinkHover r:id="" action="ppaction://ole?verb=0"/>
          </p:cNvPr>
          <p:cNvGraphicFramePr>
            <a:graphicFrameLocks/>
          </p:cNvGraphicFramePr>
          <p:nvPr/>
        </p:nvGraphicFramePr>
        <p:xfrm>
          <a:off x="7991475" y="5621338"/>
          <a:ext cx="6969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Packager Shell Object" showAsIcon="1" r:id="rId4" imgW="566670" imgH="682580" progId="Package">
                  <p:embed/>
                </p:oleObj>
              </mc:Choice>
              <mc:Fallback>
                <p:oleObj name="Packager Shell Object" showAsIcon="1" r:id="rId4" imgW="566670" imgH="682580" progId="Packag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5621338"/>
                        <a:ext cx="69691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7525" y="4872038"/>
            <a:ext cx="70754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800">
              <a:solidFill>
                <a:srgbClr val="DC008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295400"/>
          </a:xfrm>
        </p:spPr>
        <p:txBody>
          <a:bodyPr/>
          <a:lstStyle/>
          <a:p>
            <a:pPr>
              <a:defRPr/>
            </a:pPr>
            <a:r>
              <a:rPr lang="en-US" sz="6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Presidential roles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6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Administrator</a:t>
            </a:r>
          </a:p>
          <a:p>
            <a:pPr>
              <a:spcBef>
                <a:spcPct val="0"/>
              </a:spcBef>
              <a:defRPr/>
            </a:pPr>
            <a:r>
              <a:rPr lang="en-US" sz="6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of State</a:t>
            </a:r>
          </a:p>
          <a:p>
            <a:pPr>
              <a:spcBef>
                <a:spcPct val="0"/>
              </a:spcBef>
              <a:defRPr/>
            </a:pPr>
            <a:r>
              <a:rPr lang="en-US" sz="6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Executive</a:t>
            </a:r>
          </a:p>
          <a:p>
            <a:pPr>
              <a:spcBef>
                <a:spcPct val="0"/>
              </a:spcBef>
              <a:defRPr/>
            </a:pPr>
            <a:r>
              <a:rPr lang="en-US" sz="6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Diplomat</a:t>
            </a:r>
          </a:p>
          <a:p>
            <a:pPr>
              <a:spcBef>
                <a:spcPct val="0"/>
              </a:spcBef>
              <a:defRPr/>
            </a:pPr>
            <a:r>
              <a:rPr lang="en-US" sz="6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Commander in Chief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F47E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1295400"/>
          </a:xfrm>
        </p:spPr>
        <p:txBody>
          <a:bodyPr/>
          <a:lstStyle/>
          <a:p>
            <a:pPr>
              <a:defRPr/>
            </a:pPr>
            <a:r>
              <a:rPr lang="en-US" sz="6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Presidential roles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Legislator</a:t>
            </a:r>
          </a:p>
          <a:p>
            <a:pPr>
              <a:defRPr/>
            </a:pPr>
            <a:r>
              <a:rPr lang="en-US" sz="6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Party Chief</a:t>
            </a:r>
          </a:p>
          <a:p>
            <a:pPr>
              <a:defRPr/>
            </a:pPr>
            <a:r>
              <a:rPr lang="en-US" sz="6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Chief Citizen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114FFB"/>
      </a:lt1>
      <a:dk2>
        <a:srgbClr val="000000"/>
      </a:dk2>
      <a:lt2>
        <a:srgbClr val="FC0128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DC008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DC008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C0128"/>
    </a:dk1>
    <a:lt1>
      <a:srgbClr val="FAFD00"/>
    </a:lt1>
    <a:dk2>
      <a:srgbClr val="114FFB"/>
    </a:dk2>
    <a:lt2>
      <a:srgbClr val="000000"/>
    </a:lt2>
    <a:accent1>
      <a:srgbClr val="618FFD"/>
    </a:accent1>
    <a:accent2>
      <a:srgbClr val="00AE00"/>
    </a:accent2>
    <a:accent3>
      <a:srgbClr val="AAB2FD"/>
    </a:accent3>
    <a:accent4>
      <a:srgbClr val="D6D8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000000"/>
    </a:dk2>
    <a:lt2>
      <a:srgbClr val="FAFD00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FC0128"/>
    </a:dk1>
    <a:lt1>
      <a:srgbClr val="114FFB"/>
    </a:lt1>
    <a:dk2>
      <a:srgbClr val="000000"/>
    </a:dk2>
    <a:lt2>
      <a:srgbClr val="FC0128"/>
    </a:lt2>
    <a:accent1>
      <a:srgbClr val="618FFD"/>
    </a:accent1>
    <a:accent2>
      <a:srgbClr val="00AE00"/>
    </a:accent2>
    <a:accent3>
      <a:srgbClr val="AAB2FD"/>
    </a:accent3>
    <a:accent4>
      <a:srgbClr val="D70121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000000"/>
    </a:dk2>
    <a:lt2>
      <a:srgbClr val="FAFD00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FC0128"/>
    </a:dk2>
    <a:lt2>
      <a:srgbClr val="FC0128"/>
    </a:lt2>
    <a:accent1>
      <a:srgbClr val="618FFD"/>
    </a:accent1>
    <a:accent2>
      <a:srgbClr val="00AE00"/>
    </a:accent2>
    <a:accent3>
      <a:srgbClr val="AAB2FD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2340274574</TotalTime>
  <Pages>14</Pages>
  <Words>220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Arial Black</vt:lpstr>
      <vt:lpstr>Arial Rounded MT Bold</vt:lpstr>
      <vt:lpstr>Matura MT Script Capitals</vt:lpstr>
      <vt:lpstr>Times New Roman</vt:lpstr>
      <vt:lpstr>default</vt:lpstr>
      <vt:lpstr>Package</vt:lpstr>
      <vt:lpstr>Packager Shell Object</vt:lpstr>
      <vt:lpstr>The Presidency</vt:lpstr>
      <vt:lpstr>44th  President of the USA</vt:lpstr>
      <vt:lpstr>45th  President of the USA</vt:lpstr>
      <vt:lpstr>46th  President of the USA ?</vt:lpstr>
      <vt:lpstr>46th  President of the USA</vt:lpstr>
      <vt:lpstr>Qualifications</vt:lpstr>
      <vt:lpstr>Pay &amp; benefits</vt:lpstr>
      <vt:lpstr>Presidential roles</vt:lpstr>
      <vt:lpstr>Presidential roles</vt:lpstr>
      <vt:lpstr>Length of Term</vt:lpstr>
      <vt:lpstr>Presidential Succession</vt:lpstr>
      <vt:lpstr>John Adams</vt:lpstr>
      <vt:lpstr>Succession ?</vt:lpstr>
      <vt:lpstr>PowerPoint Presentation</vt:lpstr>
      <vt:lpstr>Succession ?</vt:lpstr>
      <vt:lpstr>Alben Barkley</vt:lpstr>
      <vt:lpstr>PowerPoint Presentation</vt:lpstr>
      <vt:lpstr>Just a Heart Beat 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subject>the presidency</dc:subject>
  <dc:creator>j. slonim</dc:creator>
  <cp:keywords>government</cp:keywords>
  <dc:description>responsibilities of the president</dc:description>
  <cp:lastModifiedBy>John Slonim</cp:lastModifiedBy>
  <cp:revision>62</cp:revision>
  <cp:lastPrinted>1601-01-01T00:00:00Z</cp:lastPrinted>
  <dcterms:created xsi:type="dcterms:W3CDTF">1997-11-07T14:47:58Z</dcterms:created>
  <dcterms:modified xsi:type="dcterms:W3CDTF">2021-04-01T17:13:08Z</dcterms:modified>
</cp:coreProperties>
</file>